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2" r:id="rId2"/>
    <p:sldId id="258" r:id="rId3"/>
    <p:sldId id="330" r:id="rId4"/>
    <p:sldId id="331" r:id="rId5"/>
    <p:sldId id="329" r:id="rId6"/>
    <p:sldId id="334" r:id="rId7"/>
    <p:sldId id="333" r:id="rId8"/>
    <p:sldId id="323" r:id="rId9"/>
    <p:sldId id="328" r:id="rId10"/>
    <p:sldId id="324" r:id="rId11"/>
    <p:sldId id="327" r:id="rId12"/>
    <p:sldId id="325" r:id="rId13"/>
    <p:sldId id="326" r:id="rId14"/>
    <p:sldId id="332" r:id="rId15"/>
    <p:sldId id="266" r:id="rId1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777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72" y="252"/>
      </p:cViewPr>
      <p:guideLst>
        <p:guide orient="horz"/>
        <p:guide pos="7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70C1FBF-03F7-4E80-BDC4-560F6AC81CCA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1B7CC0E-C16F-4C06-9460-390B888322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5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CC0E-C16F-4C06-9460-390B8883229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35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CC0E-C16F-4C06-9460-390B8883229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26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82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4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41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43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24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38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85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15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15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95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C0E9-BB25-46A9-8DDC-E3E04626A968}" type="datetimeFigureOut">
              <a:rPr lang="ru-RU" smtClean="0"/>
              <a:t>08.09.2015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3723E-6CCD-419B-A13C-8B2455A3F3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53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киенко Ю.Д\Презентации\Для Въетнама Ильина\фон без надпис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178" y="-27384"/>
            <a:ext cx="9469934" cy="69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D:\Макиенко Ю.Д\лого\Logo Insystem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70" y="1341214"/>
            <a:ext cx="2260328" cy="25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0289" y="4597778"/>
            <a:ext cx="8159153" cy="1357581"/>
          </a:xfrm>
          <a:prstGeom prst="rect">
            <a:avLst/>
          </a:prstGeom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Отчёт о проведённых испытаниях</a:t>
            </a:r>
          </a:p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КАВС</a:t>
            </a:r>
          </a:p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(«Комплекс аудио-видеосвязи»)</a:t>
            </a:r>
          </a:p>
        </p:txBody>
      </p:sp>
    </p:spTree>
    <p:extLst>
      <p:ext uri="{BB962C8B-B14F-4D97-AF65-F5344CB8AC3E}">
        <p14:creationId xmlns:p14="http://schemas.microsoft.com/office/powerpoint/2010/main" val="33480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340768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187312"/>
            <a:ext cx="2700000" cy="405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217" y="2187312"/>
            <a:ext cx="2382975" cy="1693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712" y="2187312"/>
            <a:ext cx="990600" cy="16934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63888" y="134076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Комплектация модуля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связи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абонентского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: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 связи (разгрузочный жилет), </a:t>
            </a: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 аудио-видео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выносной (шлем), герметичный кейс для транспортировки оборудования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217" y="3958360"/>
            <a:ext cx="2417787" cy="22564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712" y="3958360"/>
            <a:ext cx="1490146" cy="2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340768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4161170"/>
            <a:ext cx="2620119" cy="2076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250" y="2181087"/>
            <a:ext cx="1378062" cy="1886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196380"/>
            <a:ext cx="2077824" cy="2750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2187255"/>
            <a:ext cx="2620119" cy="18807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5046240"/>
            <a:ext cx="2077824" cy="11910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63888" y="130185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3 этап.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ыход по маршруту испытаний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тестирование модуля связи управляющего КАВС в полевых условиях - качество приёма и передачи аудио- и видеоинформации.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312193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692" y="4679127"/>
            <a:ext cx="2231620" cy="1726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53" y="2356519"/>
            <a:ext cx="1490059" cy="2234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53" y="2355378"/>
            <a:ext cx="1490059" cy="2234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5" y="4676225"/>
            <a:ext cx="1800969" cy="1722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348880"/>
            <a:ext cx="3024336" cy="2241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4679128"/>
            <a:ext cx="2077824" cy="17281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3888" y="131219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4 этап подключение и настройка оборудование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endParaRPr lang="ru-RU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двусторонней аудиосвязи между МСА 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МСУ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том числе ее дальность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передачи видео от МСА к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МСУ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работы аудио видео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регистратора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332656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196752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6299"/>
            <a:ext cx="2376266" cy="2025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2348879"/>
            <a:ext cx="2376265" cy="1907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331271"/>
            <a:ext cx="3742134" cy="2592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011" y="5017065"/>
            <a:ext cx="2141680" cy="1364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2325" y="5017064"/>
            <a:ext cx="1495425" cy="1364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2325" y="1148551"/>
            <a:ext cx="401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работы навигации и передачи навигационных данных от МСА к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МСУ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передачи видео от МСА через спутниковый канал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передачи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роверка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двусторонней аудиосвязи с МСА через спутниковый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04664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Итоги испытания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3608" y="126876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аудио-видеосвязи спасателя (КАВС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функционирует в штатном режиме и прошел в полном объеме все необходимые проверки.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Picture 2" descr="3_1_Карт_испыт_v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3401" r="3671" b="6641"/>
          <a:stretch>
            <a:fillRect/>
          </a:stretch>
        </p:blipFill>
        <p:spPr bwMode="auto">
          <a:xfrm>
            <a:off x="1043608" y="1957498"/>
            <a:ext cx="5424591" cy="366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692" y="3167261"/>
            <a:ext cx="2822791" cy="24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pic>
        <p:nvPicPr>
          <p:cNvPr id="17410" name="Picture 2" descr="D:\Макиенко Ю.Д\Презентации\Для Въетнама Ильина\фон коне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260" y="6118"/>
            <a:ext cx="9392788" cy="68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D:\Макиенко Ю.Д\лого\Logo Insystem 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970" y="692696"/>
            <a:ext cx="1794328" cy="20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4673025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 Компании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27" name="Rectangle 18"/>
          <p:cNvSpPr>
            <a:spLocks/>
          </p:cNvSpPr>
          <p:nvPr/>
        </p:nvSpPr>
        <p:spPr bwMode="auto">
          <a:xfrm>
            <a:off x="5652120" y="3717031"/>
            <a:ext cx="2511261" cy="24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defTabSz="1298575"/>
            <a:r>
              <a:rPr lang="ru-RU" sz="1300" dirty="0" smtClean="0">
                <a:cs typeface="Arial" pitchFamily="34" charset="0"/>
                <a:sym typeface="Arial" pitchFamily="34" charset="0"/>
              </a:rPr>
              <a:t>ИНСИСТЕМ специализируется </a:t>
            </a:r>
            <a:r>
              <a:rPr lang="ru-RU" sz="1300" dirty="0">
                <a:cs typeface="Arial" pitchFamily="34" charset="0"/>
                <a:sym typeface="Arial" pitchFamily="34" charset="0"/>
              </a:rPr>
              <a:t>на внедрении </a:t>
            </a:r>
            <a:endParaRPr lang="ru-RU" sz="1300" dirty="0" smtClean="0">
              <a:cs typeface="Arial" pitchFamily="34" charset="0"/>
              <a:sym typeface="Arial" pitchFamily="34" charset="0"/>
            </a:endParaRPr>
          </a:p>
          <a:p>
            <a:pPr defTabSz="1298575"/>
            <a:r>
              <a:rPr lang="ru-RU" sz="1300" b="1" dirty="0" smtClean="0">
                <a:cs typeface="Arial" pitchFamily="34" charset="0"/>
                <a:sym typeface="Arial" pitchFamily="34" charset="0"/>
              </a:rPr>
              <a:t>комплексных </a:t>
            </a:r>
            <a:r>
              <a:rPr lang="ru-RU" sz="1300" b="1" dirty="0">
                <a:cs typeface="Arial" pitchFamily="34" charset="0"/>
                <a:sym typeface="Arial" pitchFamily="34" charset="0"/>
              </a:rPr>
              <a:t>решений </a:t>
            </a:r>
            <a:endParaRPr lang="ru-RU" sz="1300" b="1" dirty="0" smtClean="0">
              <a:cs typeface="Arial" pitchFamily="34" charset="0"/>
              <a:sym typeface="Arial" pitchFamily="34" charset="0"/>
            </a:endParaRPr>
          </a:p>
          <a:p>
            <a:pPr defTabSz="1298575"/>
            <a:r>
              <a:rPr lang="ru-RU" sz="1300" dirty="0" smtClean="0">
                <a:cs typeface="Arial" pitchFamily="34" charset="0"/>
                <a:sym typeface="Arial" pitchFamily="34" charset="0"/>
              </a:rPr>
              <a:t>в областях</a:t>
            </a:r>
            <a:r>
              <a:rPr lang="en-US" sz="1300" dirty="0" smtClean="0">
                <a:cs typeface="Arial" pitchFamily="34" charset="0"/>
                <a:sym typeface="Arial" pitchFamily="34" charset="0"/>
              </a:rPr>
              <a:t>:</a:t>
            </a:r>
            <a:r>
              <a:rPr lang="ru-RU" sz="1300" dirty="0" smtClean="0">
                <a:cs typeface="Arial" pitchFamily="34" charset="0"/>
                <a:sym typeface="Arial" pitchFamily="34" charset="0"/>
              </a:rPr>
              <a:t> </a:t>
            </a:r>
            <a:endParaRPr lang="en-US" sz="1300" dirty="0" smtClean="0">
              <a:cs typeface="Arial" pitchFamily="34" charset="0"/>
              <a:sym typeface="Arial" pitchFamily="34" charset="0"/>
            </a:endParaRPr>
          </a:p>
          <a:p>
            <a:pPr defTabSz="1298575"/>
            <a:endParaRPr lang="ru-RU" sz="400" b="1" dirty="0" smtClean="0"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безопасность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энергоэффективность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автоматизация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информатизация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мониторинг  </a:t>
            </a:r>
            <a:endParaRPr lang="en-US" sz="14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marL="171450" indent="-171450" defTabSz="12985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  <a:sym typeface="Arial" pitchFamily="34" charset="0"/>
              </a:rPr>
              <a:t>оповещение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cs typeface="Arial" pitchFamily="34" charset="0"/>
              <a:sym typeface="Arial" pitchFamily="34" charset="0"/>
            </a:endParaRPr>
          </a:p>
          <a:p>
            <a:pPr defTabSz="1298575"/>
            <a:endParaRPr lang="ru-RU" sz="1600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2792" y="3717032"/>
            <a:ext cx="434129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Сегодня ИНСИСТЕМ – это</a:t>
            </a:r>
            <a:r>
              <a:rPr lang="en-US" sz="1300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:</a:t>
            </a:r>
            <a:endParaRPr lang="ru-RU" sz="1300" b="1" u="sng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algn="just" defTabSz="1298575"/>
            <a:endParaRPr lang="en-US" sz="1300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300" b="1" dirty="0" smtClean="0">
                <a:latin typeface="+mj-lt"/>
                <a:cs typeface="Arial" pitchFamily="34" charset="0"/>
                <a:sym typeface="Arial" pitchFamily="34" charset="0"/>
              </a:rPr>
              <a:t>группа компаний</a:t>
            </a:r>
            <a:r>
              <a:rPr lang="ru-RU" sz="1300" dirty="0" smtClean="0">
                <a:latin typeface="+mj-lt"/>
                <a:cs typeface="Arial" pitchFamily="34" charset="0"/>
                <a:sym typeface="Arial" pitchFamily="34" charset="0"/>
              </a:rPr>
              <a:t>, работающих на территории РФ и ближнего зарубежья;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300" b="1" dirty="0" smtClean="0">
                <a:latin typeface="+mj-lt"/>
              </a:rPr>
              <a:t>производитель</a:t>
            </a:r>
            <a:r>
              <a:rPr lang="ru-RU" sz="1300" dirty="0" smtClean="0">
                <a:latin typeface="+mj-lt"/>
              </a:rPr>
              <a:t>, специализирующийся на внедрении комплексных инфокоммуникационных и инженерных решений на основе собственных технологических разработок, а также решений лидеров мирового рынка.</a:t>
            </a:r>
          </a:p>
          <a:p>
            <a:endParaRPr lang="ru-RU" sz="1100" dirty="0" smtClean="0">
              <a:latin typeface="+mj-lt"/>
            </a:endParaRPr>
          </a:p>
          <a:p>
            <a:r>
              <a:rPr lang="ru-RU" sz="1100" dirty="0" smtClean="0">
                <a:latin typeface="+mj-lt"/>
              </a:rPr>
              <a:t>Система </a:t>
            </a:r>
            <a:r>
              <a:rPr lang="ru-RU" sz="1100" dirty="0">
                <a:latin typeface="+mj-lt"/>
              </a:rPr>
              <a:t>менеджмента качества компании сертифицирована на соответствие требованиям стандарта </a:t>
            </a:r>
            <a:endParaRPr lang="ru-RU" sz="1100" dirty="0" smtClean="0">
              <a:latin typeface="+mj-lt"/>
            </a:endParaRPr>
          </a:p>
          <a:p>
            <a:r>
              <a:rPr lang="ru-RU" sz="1100" dirty="0" smtClean="0">
                <a:latin typeface="+mj-lt"/>
              </a:rPr>
              <a:t>ГОСТ </a:t>
            </a:r>
            <a:r>
              <a:rPr lang="ru-RU" sz="1100" dirty="0">
                <a:latin typeface="+mj-lt"/>
              </a:rPr>
              <a:t>Р ИСО 9001 - 2008 (ISO 9001:2011</a:t>
            </a:r>
            <a:r>
              <a:rPr lang="ru-RU" sz="1100" dirty="0" smtClean="0">
                <a:latin typeface="+mj-lt"/>
              </a:rPr>
              <a:t>).</a:t>
            </a:r>
            <a:endParaRPr lang="ru-RU" sz="1100" dirty="0">
              <a:latin typeface="+mj-lt"/>
            </a:endParaRPr>
          </a:p>
          <a:p>
            <a:endParaRPr lang="ru-RU" sz="11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 defTabSz="1298575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Макиенко Ю.Д\сувенирка\2015\Futuram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1082270"/>
            <a:ext cx="5606254" cy="26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67544" y="332656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Комплекс </a:t>
            </a:r>
            <a:r>
              <a:rPr lang="ru-RU" sz="24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аудио-видеосвязи 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спасателя (КАВС)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400" dirty="0">
              <a:solidFill>
                <a:schemeClr val="accent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2793" y="1265272"/>
            <a:ext cx="341108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Назначение</a:t>
            </a:r>
            <a:r>
              <a:rPr lang="en-US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: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defTabSz="1298575"/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defTabSz="1298575">
              <a:buFont typeface="Arial" pitchFamily="34" charset="0"/>
              <a:buChar char="•"/>
            </a:pPr>
            <a:r>
              <a:rPr lang="ru-RU" sz="1100" dirty="0" smtClean="0">
                <a:cs typeface="Arial" pitchFamily="34" charset="0"/>
                <a:sym typeface="Arial" pitchFamily="34" charset="0"/>
              </a:rPr>
              <a:t>обеспечение </a:t>
            </a:r>
            <a:r>
              <a:rPr lang="ru-RU" sz="1100" dirty="0">
                <a:cs typeface="Arial" pitchFamily="34" charset="0"/>
                <a:sym typeface="Arial" pitchFamily="34" charset="0"/>
              </a:rPr>
              <a:t>передачи аудио и видеоинформации с места проведения работ в режиме реального 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времени;</a:t>
            </a:r>
          </a:p>
          <a:p>
            <a:pPr defTabSz="1298575"/>
            <a:endParaRPr lang="ru-RU" sz="1100" dirty="0">
              <a:cs typeface="Arial" pitchFamily="34" charset="0"/>
              <a:sym typeface="Arial" pitchFamily="34" charset="0"/>
            </a:endParaRPr>
          </a:p>
          <a:p>
            <a:pPr marL="285750" indent="-285750" defTabSz="1298575">
              <a:buFont typeface="Arial" pitchFamily="34" charset="0"/>
              <a:buChar char="•"/>
            </a:pPr>
            <a:r>
              <a:rPr lang="ru-RU" sz="1100" dirty="0">
                <a:cs typeface="Arial" pitchFamily="34" charset="0"/>
                <a:sym typeface="Arial" pitchFamily="34" charset="0"/>
              </a:rPr>
              <a:t>о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беспечение </a:t>
            </a:r>
            <a:r>
              <a:rPr lang="ru-RU" sz="1100" dirty="0">
                <a:cs typeface="Arial" pitchFamily="34" charset="0"/>
                <a:sym typeface="Arial" pitchFamily="34" charset="0"/>
              </a:rPr>
              <a:t>возможности получения пользователем квалифицированной консультации от удаленных 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специалистов;</a:t>
            </a:r>
          </a:p>
          <a:p>
            <a:pPr defTabSz="1298575"/>
            <a:endParaRPr lang="ru-RU" sz="1100" dirty="0">
              <a:cs typeface="Arial" pitchFamily="34" charset="0"/>
              <a:sym typeface="Arial" pitchFamily="34" charset="0"/>
            </a:endParaRPr>
          </a:p>
          <a:p>
            <a:pPr marL="285750" indent="-285750" defTabSz="1298575">
              <a:buFont typeface="Arial" pitchFamily="34" charset="0"/>
              <a:buChar char="•"/>
            </a:pPr>
            <a:r>
              <a:rPr lang="ru-RU" sz="1100" dirty="0">
                <a:cs typeface="Arial" pitchFamily="34" charset="0"/>
                <a:sym typeface="Arial" pitchFamily="34" charset="0"/>
              </a:rPr>
              <a:t>о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беспечение </a:t>
            </a:r>
            <a:r>
              <a:rPr lang="ru-RU" sz="1100" dirty="0">
                <a:cs typeface="Arial" pitchFamily="34" charset="0"/>
                <a:sym typeface="Arial" pitchFamily="34" charset="0"/>
              </a:rPr>
              <a:t>оперативной радиосвязи между пользователями КАВС и удаленными специалистами и руководителями.</a:t>
            </a:r>
          </a:p>
          <a:p>
            <a:pPr defTabSz="1298575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9116" y="3789040"/>
            <a:ext cx="41829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Возможности</a:t>
            </a:r>
            <a:r>
              <a:rPr lang="en-US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: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algn="just" defTabSz="1298575"/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100" dirty="0">
                <a:latin typeface="+mj-lt"/>
                <a:cs typeface="Arial" pitchFamily="34" charset="0"/>
                <a:sym typeface="Arial" pitchFamily="34" charset="0"/>
              </a:rPr>
              <a:t>а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удио-видеосвязь 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в условиях низкого или не стабильного качества радиосвязи, сотовой 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связи</a:t>
            </a:r>
            <a:r>
              <a:rPr lang="en-US" sz="1100" dirty="0" smtClean="0">
                <a:latin typeface="+mj-lt"/>
                <a:cs typeface="Arial" pitchFamily="34" charset="0"/>
                <a:sym typeface="Arial" pitchFamily="34" charset="0"/>
              </a:rPr>
              <a:t>;</a:t>
            </a:r>
            <a:endParaRPr lang="ru-RU" sz="1100" dirty="0" smtClean="0"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100" dirty="0">
                <a:cs typeface="Arial" pitchFamily="34" charset="0"/>
                <a:sym typeface="Arial" pitchFamily="34" charset="0"/>
              </a:rPr>
              <a:t>а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удио-видеосвязь 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при сложных погодных условиях (дождь, снег и т.д.) в температурном диапазоне окружающей среды от –20° до +40° С со степенью защиты блоков и модулей не ниже </a:t>
            </a:r>
            <a:r>
              <a:rPr lang="en-US" sz="1100" dirty="0" smtClean="0">
                <a:cs typeface="Arial" pitchFamily="34" charset="0"/>
                <a:sym typeface="Arial" pitchFamily="34" charset="0"/>
              </a:rPr>
              <a:t>IP</a:t>
            </a:r>
            <a:r>
              <a:rPr lang="ru-RU" sz="1100" dirty="0" smtClean="0">
                <a:cs typeface="Arial" pitchFamily="34" charset="0"/>
                <a:sym typeface="Arial" pitchFamily="34" charset="0"/>
              </a:rPr>
              <a:t>64</a:t>
            </a:r>
            <a:r>
              <a:rPr lang="en-US" sz="1100" dirty="0" smtClean="0">
                <a:cs typeface="Arial" pitchFamily="34" charset="0"/>
                <a:sym typeface="Arial" pitchFamily="34" charset="0"/>
              </a:rPr>
              <a:t>;</a:t>
            </a:r>
            <a:endParaRPr lang="ru-RU" sz="1100" dirty="0" smtClean="0"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100" dirty="0">
                <a:latin typeface="+mj-lt"/>
                <a:cs typeface="Arial" pitchFamily="34" charset="0"/>
                <a:sym typeface="Arial" pitchFamily="34" charset="0"/>
              </a:rPr>
              <a:t>п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ередача 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данных телеметрии от мобильной </a:t>
            </a:r>
            <a:r>
              <a:rPr lang="ru-RU" sz="1100" dirty="0" smtClean="0">
                <a:latin typeface="+mj-lt"/>
                <a:cs typeface="Arial" pitchFamily="34" charset="0"/>
                <a:sym typeface="Arial" pitchFamily="34" charset="0"/>
              </a:rPr>
              <a:t>группы</a:t>
            </a:r>
            <a:r>
              <a:rPr lang="en-US" sz="1100" dirty="0">
                <a:latin typeface="+mj-lt"/>
                <a:cs typeface="Arial" pitchFamily="34" charset="0"/>
                <a:sym typeface="Arial" pitchFamily="34" charset="0"/>
              </a:rPr>
              <a:t>.</a:t>
            </a:r>
            <a:endParaRPr lang="ru-RU" sz="1100" dirty="0" smtClean="0">
              <a:latin typeface="+mj-lt"/>
              <a:cs typeface="Arial" pitchFamily="34" charset="0"/>
              <a:sym typeface="Arial" pitchFamily="34" charset="0"/>
            </a:endParaRPr>
          </a:p>
          <a:p>
            <a:pPr algn="just" defTabSz="1298575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665" y="5919663"/>
            <a:ext cx="5772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Технические показатели дальности и качества видеосигнала могут быть увеличены по желанию заказчика</a:t>
            </a:r>
          </a:p>
        </p:txBody>
      </p:sp>
      <p:pic>
        <p:nvPicPr>
          <p:cNvPr id="15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5965207"/>
            <a:ext cx="367271" cy="3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Маркетинг\1.Продукты и решения\КАВС\Презентация\Новый модуль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91" y="1321949"/>
            <a:ext cx="2667087" cy="206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Маркетинг\1.Продукты и решения\КАВС\Схемы и картинки\БУС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57884"/>
            <a:ext cx="1840081" cy="22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67544" y="332656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Комплекс </a:t>
            </a:r>
            <a:r>
              <a:rPr lang="ru-RU" sz="24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аудио-видеосвязи 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спасателя (КАВС)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400" dirty="0">
              <a:solidFill>
                <a:schemeClr val="accent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1813" y="1412776"/>
            <a:ext cx="6060467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КАВС обеспечивает:</a:t>
            </a:r>
          </a:p>
          <a:p>
            <a:pPr algn="just" defTabSz="1298575"/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дуплексную и симплексную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аудио-виде</a:t>
            </a:r>
            <a:r>
              <a:rPr lang="ru-RU" sz="1200" b="1" dirty="0">
                <a:latin typeface="+mj-lt"/>
                <a:cs typeface="Arial" pitchFamily="34" charset="0"/>
                <a:sym typeface="Arial" pitchFamily="34" charset="0"/>
              </a:rPr>
              <a:t>о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связь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между «мобильной группой» и «штабом»;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передачу данных на расстоянии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до 1000 метров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в прямой видимости,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до 400 метров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– при радиопомехах (плотная застройка, лесные массивы и т.п.);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функционирование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до 3-х участников мобильной группы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в единой информационной сети КАВС;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регистрацию аудио- и видеоинформации с места нахождения мобильной группы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в течение  4-х часов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посредством индивидуальных регистраторов спасателей;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dirty="0">
                <a:latin typeface="+mj-lt"/>
                <a:cs typeface="Arial" pitchFamily="34" charset="0"/>
                <a:sym typeface="Arial" pitchFamily="34" charset="0"/>
              </a:rPr>
              <a:t>о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тслеживание местонахождения мобильной группы посредством </a:t>
            </a:r>
            <a:r>
              <a:rPr lang="en-US" sz="1200" b="1" dirty="0">
                <a:latin typeface="+mj-lt"/>
                <a:cs typeface="Arial" pitchFamily="34" charset="0"/>
                <a:sym typeface="Arial" pitchFamily="34" charset="0"/>
              </a:rPr>
              <a:t>GPS/GLONAS </a:t>
            </a:r>
            <a:r>
              <a:rPr lang="ru-RU" sz="1200" b="1" dirty="0" smtClean="0">
                <a:latin typeface="+mj-lt"/>
                <a:cs typeface="Arial" pitchFamily="34" charset="0"/>
                <a:sym typeface="Arial" pitchFamily="34" charset="0"/>
              </a:rPr>
              <a:t>приемников.</a:t>
            </a:r>
          </a:p>
          <a:p>
            <a:pPr marL="285750" indent="-285750" algn="just" defTabSz="1298575">
              <a:buFont typeface="Arial" pitchFamily="34" charset="0"/>
              <a:buChar char="•"/>
            </a:pPr>
            <a:r>
              <a:rPr lang="ru-RU" sz="1200" dirty="0">
                <a:latin typeface="+mj-lt"/>
                <a:cs typeface="Arial" pitchFamily="34" charset="0"/>
                <a:sym typeface="Arial" pitchFamily="34" charset="0"/>
              </a:rPr>
              <a:t>п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редоставляет </a:t>
            </a:r>
            <a:r>
              <a:rPr lang="ru-RU" sz="1200" dirty="0" smtClean="0">
                <a:latin typeface="+mj-lt"/>
                <a:cs typeface="Arial" pitchFamily="34" charset="0"/>
                <a:sym typeface="Arial" pitchFamily="34" charset="0"/>
              </a:rPr>
              <a:t>информацию </a:t>
            </a:r>
            <a:r>
              <a:rPr lang="ru-RU" sz="1200" dirty="0">
                <a:latin typeface="+mj-lt"/>
                <a:cs typeface="Arial" pitchFamily="34" charset="0"/>
                <a:sym typeface="Arial" pitchFamily="34" charset="0"/>
              </a:rPr>
              <a:t>о положении участников проведения работ на местности, его физиологическом состоянии, а также состоянии окружающей среды.</a:t>
            </a:r>
          </a:p>
          <a:p>
            <a:pPr algn="just" defTabSz="1298575"/>
            <a:endParaRPr lang="ru-RU" sz="1100" b="1" dirty="0" smtClean="0">
              <a:latin typeface="+mj-lt"/>
              <a:cs typeface="Arial" pitchFamily="34" charset="0"/>
              <a:sym typeface="Arial" pitchFamily="34" charset="0"/>
            </a:endParaRPr>
          </a:p>
          <a:p>
            <a:pPr marL="285750" indent="-285750" algn="just" defTabSz="1298575">
              <a:buFont typeface="Arial" pitchFamily="34" charset="0"/>
              <a:buChar char="•"/>
            </a:pPr>
            <a:endParaRPr lang="ru-RU" sz="1100" dirty="0" smtClean="0">
              <a:latin typeface="+mj-lt"/>
              <a:cs typeface="Arial" pitchFamily="34" charset="0"/>
              <a:sym typeface="Arial" pitchFamily="34" charset="0"/>
            </a:endParaRPr>
          </a:p>
          <a:p>
            <a:pPr algn="just" defTabSz="1298575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C:\Users\endovitskaya\Desktop\2. ИС_Маркетинг\01_МАРКЕТИНГ\2_ПРОДУКТЫ И РЕШЕНИЯ\КАВС\Схемы и картинки\схема.jpg"/>
          <p:cNvPicPr/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8" y="4221088"/>
            <a:ext cx="7515278" cy="142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67544" y="332656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4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Состав комплекса аудио-видеосвязи спасателя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3839" r="4843" b="7860"/>
          <a:stretch>
            <a:fillRect/>
          </a:stretch>
        </p:blipFill>
        <p:spPr bwMode="auto">
          <a:xfrm>
            <a:off x="5328452" y="1837417"/>
            <a:ext cx="2879847" cy="390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292529"/>
            <a:ext cx="4032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 </a:t>
            </a:r>
          </a:p>
          <a:p>
            <a:r>
              <a:rPr lang="ru-RU" sz="1100" u="sng" dirty="0"/>
              <a:t>МСУ – стационарное оборудование, разворачивается в зоне проведения работ. </a:t>
            </a:r>
          </a:p>
          <a:p>
            <a:r>
              <a:rPr lang="ru-RU" sz="1100" dirty="0"/>
              <a:t>Включает в свой состав </a:t>
            </a:r>
            <a:r>
              <a:rPr lang="ru-RU" sz="1100" dirty="0" smtClean="0"/>
              <a:t>:</a:t>
            </a:r>
            <a:endParaRPr lang="ru-RU" sz="1100" dirty="0"/>
          </a:p>
          <a:p>
            <a:r>
              <a:rPr lang="ru-RU" sz="1100" b="1" dirty="0"/>
              <a:t>№4 Гарнитура Оператора Связи </a:t>
            </a:r>
            <a:r>
              <a:rPr lang="ru-RU" sz="1100" dirty="0"/>
              <a:t>(ГОС). </a:t>
            </a:r>
            <a:endParaRPr lang="ru-RU" sz="1100" dirty="0" smtClean="0"/>
          </a:p>
          <a:p>
            <a:r>
              <a:rPr lang="ru-RU" sz="1100" b="1" dirty="0" smtClean="0"/>
              <a:t>№</a:t>
            </a:r>
            <a:r>
              <a:rPr lang="ru-RU" sz="1100" b="1" dirty="0"/>
              <a:t>5 Блок Управления Связью</a:t>
            </a:r>
            <a:r>
              <a:rPr lang="ru-RU" sz="1100" dirty="0"/>
              <a:t> (БУС) и Блок Отображения Информации (БОИ). </a:t>
            </a:r>
            <a:endParaRPr lang="ru-RU" sz="1100" dirty="0" smtClean="0"/>
          </a:p>
          <a:p>
            <a:r>
              <a:rPr lang="ru-RU" sz="1100" b="1" dirty="0" smtClean="0"/>
              <a:t>№</a:t>
            </a:r>
            <a:r>
              <a:rPr lang="ru-RU" sz="1100" b="1" dirty="0"/>
              <a:t>6 Блок Радио Выносной </a:t>
            </a:r>
            <a:r>
              <a:rPr lang="ru-RU" sz="1100" dirty="0"/>
              <a:t>(БРВ). БРВ может устанавливаться как на штатный штатив, так и на любую цилиндрическую мачту диаметром 25…70мм. </a:t>
            </a:r>
          </a:p>
          <a:p>
            <a:r>
              <a:rPr lang="ru-RU" sz="1100" b="1" dirty="0"/>
              <a:t>№7 Штатив Телескопический</a:t>
            </a:r>
            <a:r>
              <a:rPr lang="ru-RU" sz="1100" dirty="0"/>
              <a:t> (ШТ</a:t>
            </a:r>
            <a:r>
              <a:rPr lang="ru-RU" sz="1100" dirty="0" smtClean="0"/>
              <a:t>).</a:t>
            </a:r>
            <a:endParaRPr lang="ru-RU" sz="1100" dirty="0"/>
          </a:p>
          <a:p>
            <a:r>
              <a:rPr lang="ru-RU" sz="1100" dirty="0"/>
              <a:t>№8 </a:t>
            </a:r>
            <a:r>
              <a:rPr lang="ru-RU" sz="1100" b="1" dirty="0"/>
              <a:t>Блок Кабельный </a:t>
            </a:r>
            <a:r>
              <a:rPr lang="ru-RU" sz="1100" dirty="0"/>
              <a:t>(БК). </a:t>
            </a:r>
            <a:endParaRPr lang="ru-RU" sz="1100" dirty="0" smtClean="0"/>
          </a:p>
          <a:p>
            <a:r>
              <a:rPr lang="ru-RU" sz="1100" dirty="0" smtClean="0"/>
              <a:t>№</a:t>
            </a:r>
            <a:r>
              <a:rPr lang="ru-RU" sz="1100" dirty="0"/>
              <a:t>9 </a:t>
            </a:r>
            <a:r>
              <a:rPr lang="ru-RU" sz="1100" b="1" dirty="0"/>
              <a:t>Кейс</a:t>
            </a:r>
            <a:r>
              <a:rPr lang="ru-RU" sz="1100" dirty="0"/>
              <a:t> герметичный для транспортировки оборудования входящего в состав </a:t>
            </a:r>
            <a:r>
              <a:rPr lang="ru-RU" sz="1100" dirty="0" smtClean="0"/>
              <a:t>МСУ</a:t>
            </a:r>
          </a:p>
          <a:p>
            <a:r>
              <a:rPr lang="ru-RU" sz="1100" dirty="0" smtClean="0"/>
              <a:t>№</a:t>
            </a:r>
            <a:r>
              <a:rPr lang="ru-RU" sz="1100" dirty="0"/>
              <a:t>10 </a:t>
            </a:r>
            <a:r>
              <a:rPr lang="ru-RU" sz="1100" b="1" dirty="0"/>
              <a:t>Блок Питания Выносной </a:t>
            </a:r>
            <a:r>
              <a:rPr lang="ru-RU" sz="1100" dirty="0"/>
              <a:t>(БПВ). Размер кейса – 410х330х170 мм. Вес 8 кг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7" y="1161326"/>
            <a:ext cx="4536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prstClr val="black"/>
                </a:solidFill>
              </a:rPr>
              <a:t>№1 Блок Связи </a:t>
            </a:r>
            <a:r>
              <a:rPr lang="ru-RU" sz="1100" dirty="0">
                <a:solidFill>
                  <a:prstClr val="black"/>
                </a:solidFill>
              </a:rPr>
              <a:t>(БС). Все входящее в состав блока радиоэлектронное оборудование и источник питания, размещаются в подсумках разгрузочного жилета спасателя</a:t>
            </a:r>
            <a:r>
              <a:rPr lang="ru-RU" sz="1100" dirty="0" smtClean="0">
                <a:solidFill>
                  <a:prstClr val="black"/>
                </a:solidFill>
              </a:rPr>
              <a:t>.. </a:t>
            </a:r>
            <a:r>
              <a:rPr lang="ru-RU" sz="1100" dirty="0">
                <a:solidFill>
                  <a:prstClr val="black"/>
                </a:solidFill>
              </a:rPr>
              <a:t>Общий вес блока не более 2,8кг.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</a:rPr>
              <a:t>№2 Блок Аудио Видео Выносной </a:t>
            </a:r>
            <a:r>
              <a:rPr lang="ru-RU" sz="1100" dirty="0">
                <a:solidFill>
                  <a:prstClr val="black"/>
                </a:solidFill>
              </a:rPr>
              <a:t>(БАВВ). Включает в себя: шлем спасателя, в котором интегрирована гарнитура аудио связи с динамиком и встроенным микрофоном; фонарь с узлом крепления к шлему; видеокамеру с узлом крепления к шлему.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</a:rPr>
              <a:t>№3 Кейс типа К-72 </a:t>
            </a:r>
            <a:r>
              <a:rPr lang="ru-RU" sz="1100" dirty="0">
                <a:solidFill>
                  <a:prstClr val="black"/>
                </a:solidFill>
              </a:rPr>
              <a:t>предназначен для транспортировки оборудования, входящего в состав БС, зарядных устройств к соответствующему оборудованию БС, а также: части элементов крепления БРВ; антенн DVB ресивера БРВ с кронштейнами; антенны радиостанции БРВ; инструмента для сборки БРВ.</a:t>
            </a:r>
          </a:p>
        </p:txBody>
      </p:sp>
    </p:spTree>
    <p:extLst>
      <p:ext uri="{BB962C8B-B14F-4D97-AF65-F5344CB8AC3E}">
        <p14:creationId xmlns:p14="http://schemas.microsoft.com/office/powerpoint/2010/main" val="2597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67544" y="613030"/>
            <a:ext cx="8424936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Достоинства оборудования входящего  в состав  </a:t>
            </a:r>
            <a:endParaRPr lang="ru-RU" sz="2400" b="1" dirty="0" smtClean="0">
              <a:solidFill>
                <a:srgbClr val="33666A"/>
              </a:solidFill>
              <a:latin typeface="Arial Narrow" pitchFamily="34" charset="0"/>
              <a:ea typeface="Arial Narrow" pitchFamily="34" charset="0"/>
              <a:cs typeface="Arial Narrow" pitchFamily="34" charset="0"/>
              <a:sym typeface="Arial Narrow" pitchFamily="34" charset="0"/>
            </a:endParaRPr>
          </a:p>
          <a:p>
            <a:pPr marL="482600" defTabSz="1298575"/>
            <a:r>
              <a:rPr lang="ru-RU" sz="24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изделия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400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609630"/>
            <a:ext cx="68407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М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одуль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связи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абонентский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200" dirty="0" smtClean="0"/>
              <a:t>малое </a:t>
            </a:r>
            <a:r>
              <a:rPr lang="ru-RU" sz="1200" dirty="0"/>
              <a:t>время на подготовку к </a:t>
            </a:r>
            <a:r>
              <a:rPr lang="ru-RU" sz="1200" dirty="0" smtClean="0"/>
              <a:t>применению</a:t>
            </a:r>
            <a:r>
              <a:rPr lang="en-US" sz="1200" dirty="0" smtClean="0"/>
              <a:t> - </a:t>
            </a:r>
            <a:r>
              <a:rPr lang="ru-RU" sz="1200" dirty="0" smtClean="0"/>
              <a:t>не </a:t>
            </a:r>
            <a:r>
              <a:rPr lang="ru-RU" sz="1200" dirty="0"/>
              <a:t>более </a:t>
            </a:r>
            <a:r>
              <a:rPr lang="ru-RU" sz="1200" dirty="0" smtClean="0"/>
              <a:t>10</a:t>
            </a:r>
            <a:r>
              <a:rPr lang="en-US" sz="1200" dirty="0" smtClean="0"/>
              <a:t> </a:t>
            </a:r>
            <a:r>
              <a:rPr lang="ru-RU" sz="1200" dirty="0" smtClean="0"/>
              <a:t>мин</a:t>
            </a:r>
            <a:r>
              <a:rPr lang="ru-RU" sz="1200" dirty="0"/>
              <a:t>. Всепогодный, легкий, простой в </a:t>
            </a:r>
            <a:r>
              <a:rPr lang="ru-RU" sz="1200" dirty="0" smtClean="0"/>
              <a:t>управлении</a:t>
            </a:r>
            <a:r>
              <a:rPr lang="en-US" sz="1200" dirty="0"/>
              <a:t>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Модель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связи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управляющий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 smtClean="0"/>
              <a:t>малое </a:t>
            </a:r>
            <a:r>
              <a:rPr lang="ru-RU" sz="1200" dirty="0"/>
              <a:t>время на подготовку к </a:t>
            </a:r>
            <a:r>
              <a:rPr lang="ru-RU" sz="1200" dirty="0" smtClean="0"/>
              <a:t>применению</a:t>
            </a:r>
            <a:r>
              <a:rPr lang="en-US" sz="1200" dirty="0" smtClean="0"/>
              <a:t> - </a:t>
            </a:r>
            <a:r>
              <a:rPr lang="ru-RU" sz="1200" dirty="0" smtClean="0"/>
              <a:t>не </a:t>
            </a:r>
            <a:r>
              <a:rPr lang="ru-RU" sz="1200" dirty="0"/>
              <a:t>более 15мин., всепогодный,  интуитивно понятный интерфейс  управления. Экран монитора сенсорный,  </a:t>
            </a:r>
            <a:r>
              <a:rPr lang="ru-RU" sz="1200" dirty="0" smtClean="0"/>
              <a:t> </a:t>
            </a:r>
            <a:r>
              <a:rPr lang="ru-RU" sz="1200" dirty="0"/>
              <a:t>повышенная яркость свечения позволяет использовать его при максимально ярком солнечном освещении)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Сборка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, разворачивание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комплекса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200" dirty="0" smtClean="0"/>
              <a:t>необходимо </a:t>
            </a:r>
            <a:r>
              <a:rPr lang="ru-RU" sz="1200" dirty="0"/>
              <a:t>не более </a:t>
            </a:r>
            <a:r>
              <a:rPr lang="ru-RU" sz="1200" dirty="0" smtClean="0"/>
              <a:t>30</a:t>
            </a:r>
            <a:r>
              <a:rPr lang="en-US" sz="1200" dirty="0" smtClean="0"/>
              <a:t> </a:t>
            </a:r>
            <a:r>
              <a:rPr lang="ru-RU" sz="1200" dirty="0" smtClean="0"/>
              <a:t>мин </a:t>
            </a:r>
            <a:r>
              <a:rPr lang="ru-RU" sz="1200" dirty="0"/>
              <a:t>команды из 2х человек и минимум инструмента: отвертка и гаечный ключ на </a:t>
            </a:r>
            <a:r>
              <a:rPr lang="ru-RU" sz="1200" dirty="0" smtClean="0"/>
              <a:t>13</a:t>
            </a:r>
            <a:r>
              <a:rPr lang="en-US" sz="1200" dirty="0"/>
              <a:t>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Переноска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, транспортировка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комплекса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200" dirty="0" smtClean="0"/>
              <a:t>для </a:t>
            </a:r>
            <a:r>
              <a:rPr lang="ru-RU" sz="1200" dirty="0"/>
              <a:t>переноски достаточно 2 человека. Транспортирование оборудование может осуществляется легковым автомобилем –  общий объем  оборудования уложенного в  кейсы не превышает </a:t>
            </a:r>
            <a:r>
              <a:rPr lang="ru-RU" sz="1200" dirty="0" smtClean="0"/>
              <a:t>0,5</a:t>
            </a:r>
            <a:r>
              <a:rPr lang="en-US" sz="1200" dirty="0" smtClean="0"/>
              <a:t> </a:t>
            </a:r>
            <a:r>
              <a:rPr lang="ru-RU" sz="1200" dirty="0" err="1" smtClean="0"/>
              <a:t>м.куб</a:t>
            </a:r>
            <a:r>
              <a:rPr lang="ru-RU" sz="1200" dirty="0" smtClean="0"/>
              <a:t> </a:t>
            </a:r>
            <a:r>
              <a:rPr lang="ru-RU" sz="1200" dirty="0"/>
              <a:t>и максимальный габарит 1,5м)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Блок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радио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выносной</a:t>
            </a:r>
            <a:r>
              <a:rPr lang="en-US" sz="1200" dirty="0" smtClean="0"/>
              <a:t>: </a:t>
            </a:r>
            <a:r>
              <a:rPr lang="ru-RU" sz="1200" dirty="0" smtClean="0"/>
              <a:t>БРВ </a:t>
            </a:r>
            <a:r>
              <a:rPr lang="ru-RU" sz="1200" dirty="0"/>
              <a:t>может устанавливаться как на штатный штатив, так и на любую цилиндрическую мачту диаметром 25…70мм высотой до 10м. Имеется возможность применения направленных антенн позволяющих увеличить дальность на 30% </a:t>
            </a:r>
            <a:r>
              <a:rPr lang="en-US" sz="1200" dirty="0"/>
              <a:t>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Блоки питания</a:t>
            </a:r>
            <a:r>
              <a:rPr lang="en-US" sz="1200" dirty="0" smtClean="0"/>
              <a:t>: </a:t>
            </a:r>
            <a:r>
              <a:rPr lang="ru-RU" sz="1200" dirty="0" smtClean="0"/>
              <a:t>большой</a:t>
            </a:r>
            <a:r>
              <a:rPr lang="ru-RU" sz="1200" dirty="0"/>
              <a:t>  диапазон входных напряжений:  90…132VAC / 180…264VAC  254…370VDC. Высокая эффективность: не менее 85</a:t>
            </a:r>
            <a:r>
              <a:rPr lang="ru-RU" sz="1200" dirty="0" smtClean="0"/>
              <a:t>%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Кейс</a:t>
            </a:r>
            <a:r>
              <a:rPr lang="en-US" sz="1200" dirty="0" smtClean="0"/>
              <a:t>: </a:t>
            </a:r>
            <a:r>
              <a:rPr lang="ru-RU" sz="1200" dirty="0" smtClean="0"/>
              <a:t>легкий</a:t>
            </a:r>
            <a:r>
              <a:rPr lang="ru-RU" sz="1200" dirty="0"/>
              <a:t>, прочный, герметичный, имеется телескопическая рукоятка  и </a:t>
            </a:r>
            <a:r>
              <a:rPr lang="ru-RU" sz="1200" dirty="0" smtClean="0"/>
              <a:t>колеса</a:t>
            </a:r>
            <a:r>
              <a:rPr lang="en-US" sz="1200" dirty="0"/>
              <a:t>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Разгрузочный жилет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1200" dirty="0" smtClean="0"/>
              <a:t>очень </a:t>
            </a:r>
            <a:r>
              <a:rPr lang="ru-RU" sz="1200" dirty="0"/>
              <a:t>быстро и просто адаптируется регулировочными ремнями под спасателей с размером одежды </a:t>
            </a:r>
            <a:r>
              <a:rPr lang="ru-RU" sz="1200" dirty="0" smtClean="0"/>
              <a:t>46…60</a:t>
            </a:r>
            <a:r>
              <a:rPr lang="en-US" sz="1200" dirty="0"/>
              <a:t>.</a:t>
            </a:r>
            <a:r>
              <a:rPr lang="ru-RU" sz="1200" dirty="0" smtClean="0"/>
              <a:t> </a:t>
            </a:r>
            <a:r>
              <a:rPr lang="ru-RU" sz="1200" dirty="0"/>
              <a:t>Л</a:t>
            </a:r>
            <a:r>
              <a:rPr lang="ru-RU" sz="1200" dirty="0" smtClean="0"/>
              <a:t>егкий</a:t>
            </a:r>
            <a:r>
              <a:rPr lang="ru-RU" sz="1200" dirty="0"/>
              <a:t>,  материал жилета не поддерживает </a:t>
            </a:r>
            <a:r>
              <a:rPr lang="ru-RU" sz="1200" dirty="0" smtClean="0"/>
              <a:t>горения.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Шлем</a:t>
            </a:r>
            <a:r>
              <a:rPr lang="en-US" sz="1200" dirty="0" smtClean="0"/>
              <a:t>: </a:t>
            </a:r>
            <a:r>
              <a:rPr lang="ru-RU" sz="1200" dirty="0" smtClean="0"/>
              <a:t>легкий</a:t>
            </a:r>
            <a:r>
              <a:rPr lang="ru-RU" sz="1200" dirty="0"/>
              <a:t>, прочный, флуоресцентная окраска, прозрачное и полупрозрачное позолоченное забрало для защиты от пламени и яркого света, всторенная гарнитура связи, имеет кронштейны для присоединения фонаря, видеокамеры, дыхательной </a:t>
            </a:r>
            <a:r>
              <a:rPr lang="ru-RU" sz="1200" dirty="0" smtClean="0"/>
              <a:t>маски.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182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8"/>
          <p:cNvSpPr>
            <a:spLocks/>
          </p:cNvSpPr>
          <p:nvPr/>
        </p:nvSpPr>
        <p:spPr bwMode="auto">
          <a:xfrm>
            <a:off x="467544" y="332656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400" b="1" dirty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Цель </a:t>
            </a:r>
            <a:r>
              <a:rPr lang="ru-RU" sz="24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испытаний. Схема проведения испытаний</a:t>
            </a:r>
            <a:r>
              <a:rPr lang="en-US" sz="24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0584" y="1196752"/>
            <a:ext cx="726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0584" y="1806724"/>
            <a:ext cx="726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2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97149" y="2598812"/>
            <a:ext cx="726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3</a:t>
            </a:r>
            <a:endParaRPr lang="ru-RU" sz="4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16645" y="1268761"/>
            <a:ext cx="6505539" cy="47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6646" y="1926672"/>
            <a:ext cx="6505540" cy="5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16646" y="2694835"/>
            <a:ext cx="6505539" cy="50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4678" y="1301435"/>
            <a:ext cx="5616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</a:t>
            </a:r>
            <a:r>
              <a:rPr lang="ru-RU" sz="1600" dirty="0" smtClean="0"/>
              <a:t>роверка </a:t>
            </a:r>
            <a:r>
              <a:rPr lang="ru-RU" sz="1600" dirty="0"/>
              <a:t>заявляемого производителем функционала </a:t>
            </a:r>
            <a:r>
              <a:rPr lang="ru-RU" sz="1600" dirty="0" smtClean="0"/>
              <a:t>КАВС</a:t>
            </a:r>
            <a:r>
              <a:rPr lang="en-US" sz="1600" dirty="0"/>
              <a:t>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922979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Соответствие </a:t>
            </a:r>
            <a:r>
              <a:rPr lang="ru-RU" sz="1600" dirty="0"/>
              <a:t>КАВС требованием регламентирующих документов АК «</a:t>
            </a:r>
            <a:r>
              <a:rPr lang="ru-RU" sz="1600" dirty="0" err="1"/>
              <a:t>Транснефть</a:t>
            </a:r>
            <a:r>
              <a:rPr lang="ru-RU" sz="1600" dirty="0"/>
              <a:t>» и АО «</a:t>
            </a:r>
            <a:r>
              <a:rPr lang="ru-RU" sz="1600" dirty="0" err="1"/>
              <a:t>Связьтранснефть</a:t>
            </a:r>
            <a:r>
              <a:rPr lang="ru-RU" sz="1600" dirty="0"/>
              <a:t>»;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1890" y="2759209"/>
            <a:ext cx="5692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Анализ </a:t>
            </a:r>
            <a:r>
              <a:rPr lang="ru-RU" sz="1600" dirty="0"/>
              <a:t>и оценка возможности применения КАВС в ОСТ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651117"/>
              </p:ext>
            </p:extLst>
          </p:nvPr>
        </p:nvGraphicFramePr>
        <p:xfrm>
          <a:off x="1528807" y="3420219"/>
          <a:ext cx="5916513" cy="289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6" imgW="8941070" imgH="4369279" progId="Visio.Drawing.11">
                  <p:embed/>
                </p:oleObj>
              </mc:Choice>
              <mc:Fallback>
                <p:oleObj r:id="rId6" imgW="8941070" imgH="436927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807" y="3420219"/>
                        <a:ext cx="5916513" cy="289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3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340768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80084"/>
            <a:ext cx="2699792" cy="4049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994037"/>
            <a:ext cx="1656334" cy="24845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51920" y="141277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1 этап.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П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рибытие в пункт проведения испытаний.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4552065"/>
            <a:ext cx="1661099" cy="14777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6" t="58527" b="6554"/>
          <a:stretch/>
        </p:blipFill>
        <p:spPr>
          <a:xfrm>
            <a:off x="5690092" y="1994037"/>
            <a:ext cx="2429350" cy="22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киенко Ю.Д\Презентации\Для Въетнама Ильина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"/>
          <p:cNvSpPr>
            <a:spLocks/>
          </p:cNvSpPr>
          <p:nvPr/>
        </p:nvSpPr>
        <p:spPr bwMode="auto">
          <a:xfrm>
            <a:off x="-1818978" y="2239195"/>
            <a:ext cx="2261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/>
          <a:lstStyle/>
          <a:p>
            <a:pPr algn="l" defTabSz="1298575"/>
            <a:r>
              <a:rPr lang="ru-RU" sz="2800" dirty="0">
                <a:solidFill>
                  <a:srgbClr val="33666A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  <a:endParaRPr lang="ru-RU" dirty="0"/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467544" y="476672"/>
            <a:ext cx="7695837" cy="7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428" tIns="72245" rIns="126428" bIns="72245" anchor="b"/>
          <a:lstStyle/>
          <a:p>
            <a:pPr marL="482600" defTabSz="1298575"/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[</a:t>
            </a:r>
            <a:r>
              <a:rPr lang="ru-RU" sz="2800" b="1" dirty="0" smtClean="0">
                <a:solidFill>
                  <a:srgbClr val="33666A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Отчёт о проведённых испытаниях: КАВС</a:t>
            </a:r>
            <a:r>
              <a:rPr lang="en-US" sz="2800" b="1" dirty="0" smtClean="0">
                <a:solidFill>
                  <a:schemeClr val="accent6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  <a:sym typeface="Arial Narrow" pitchFamily="34" charset="0"/>
              </a:rPr>
              <a:t>]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1" name="Picture 2" descr="D:\Макиенко Ю.Д\лого\Logo Insystem 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877272"/>
            <a:ext cx="567045" cy="5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2792" y="1340768"/>
            <a:ext cx="4341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98575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  <a:sym typeface="Arial" pitchFamily="34" charset="0"/>
              </a:rPr>
              <a:t>26 сентября 2015 года</a:t>
            </a:r>
          </a:p>
          <a:p>
            <a:pPr algn="just" defTabSz="1298575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КП ЛТМ 31 «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Связьтранснефть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79"/>
          <a:stretch/>
        </p:blipFill>
        <p:spPr>
          <a:xfrm>
            <a:off x="1055115" y="2518189"/>
            <a:ext cx="2796805" cy="24602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20" y="2515561"/>
            <a:ext cx="2048932" cy="30736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696" y="3910723"/>
            <a:ext cx="1908212" cy="16594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696" y="2514864"/>
            <a:ext cx="1908212" cy="13143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3888" y="1363415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2 этап. Развертывания комплекса КАВС.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«Модуль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связи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управляющий»: </a:t>
            </a:r>
            <a:r>
              <a:rPr lang="ru-RU" sz="1200" spc="-2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блоки управления связью и отображения информации,  гарнитура, </a:t>
            </a:r>
            <a:r>
              <a:rPr lang="ru-RU" sz="1200" spc="-2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радиоблок</a:t>
            </a:r>
            <a:r>
              <a:rPr lang="ru-RU" sz="1200" spc="-2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, блок питания, блок кабельный, штатив , кабели, кейс герметичный</a:t>
            </a:r>
            <a:endParaRPr lang="ru-RU" sz="1200" spc="-2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6893</TotalTime>
  <Words>820</Words>
  <Application>Microsoft Office PowerPoint</Application>
  <PresentationFormat>Экран (4:3)</PresentationFormat>
  <Paragraphs>121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Visio.Drawing.11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Д. Макиенко</dc:creator>
  <cp:lastModifiedBy>Юлия Д. Макиенко</cp:lastModifiedBy>
  <cp:revision>451</cp:revision>
  <cp:lastPrinted>2015-08-11T07:44:03Z</cp:lastPrinted>
  <dcterms:created xsi:type="dcterms:W3CDTF">2012-07-25T08:47:39Z</dcterms:created>
  <dcterms:modified xsi:type="dcterms:W3CDTF">2015-09-08T12:29:04Z</dcterms:modified>
</cp:coreProperties>
</file>