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4" r:id="rId2"/>
    <p:sldId id="328" r:id="rId3"/>
    <p:sldId id="305" r:id="rId4"/>
    <p:sldId id="299" r:id="rId5"/>
    <p:sldId id="282" r:id="rId6"/>
    <p:sldId id="300" r:id="rId7"/>
    <p:sldId id="310" r:id="rId8"/>
    <p:sldId id="311" r:id="rId9"/>
    <p:sldId id="322" r:id="rId10"/>
    <p:sldId id="320" r:id="rId11"/>
    <p:sldId id="312" r:id="rId12"/>
    <p:sldId id="323" r:id="rId13"/>
    <p:sldId id="321" r:id="rId14"/>
    <p:sldId id="313" r:id="rId15"/>
    <p:sldId id="327" r:id="rId16"/>
    <p:sldId id="326" r:id="rId17"/>
    <p:sldId id="314" r:id="rId18"/>
    <p:sldId id="324" r:id="rId19"/>
    <p:sldId id="315" r:id="rId20"/>
    <p:sldId id="316" r:id="rId21"/>
    <p:sldId id="325" r:id="rId22"/>
    <p:sldId id="317" r:id="rId23"/>
    <p:sldId id="318" r:id="rId24"/>
    <p:sldId id="319" r:id="rId25"/>
    <p:sldId id="329" r:id="rId26"/>
    <p:sldId id="330" r:id="rId27"/>
    <p:sldId id="306" r:id="rId28"/>
    <p:sldId id="302" r:id="rId29"/>
    <p:sldId id="303" r:id="rId30"/>
  </p:sldIdLst>
  <p:sldSz cx="10693400" cy="7561263"/>
  <p:notesSz cx="6888163" cy="10020300"/>
  <p:defaultTextStyle>
    <a:defPPr>
      <a:defRPr lang="ru-R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58" autoAdjust="0"/>
  </p:normalViewPr>
  <p:slideViewPr>
    <p:cSldViewPr>
      <p:cViewPr>
        <p:scale>
          <a:sx n="70" d="100"/>
          <a:sy n="70" d="100"/>
        </p:scale>
        <p:origin x="-2352" y="-690"/>
      </p:cViewPr>
      <p:guideLst>
        <p:guide orient="horz" pos="22"/>
        <p:guide pos="8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407" cy="500550"/>
          </a:xfrm>
          <a:prstGeom prst="rect">
            <a:avLst/>
          </a:prstGeom>
        </p:spPr>
        <p:txBody>
          <a:bodyPr vert="horz" lIns="89174" tIns="44587" rIns="89174" bIns="445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6" y="0"/>
            <a:ext cx="2984407" cy="500550"/>
          </a:xfrm>
          <a:prstGeom prst="rect">
            <a:avLst/>
          </a:prstGeom>
        </p:spPr>
        <p:txBody>
          <a:bodyPr vert="horz" lIns="89174" tIns="44587" rIns="89174" bIns="44587" rtlCol="0"/>
          <a:lstStyle>
            <a:lvl1pPr algn="r">
              <a:defRPr sz="1200"/>
            </a:lvl1pPr>
          </a:lstStyle>
          <a:p>
            <a:fld id="{EA668F9D-447D-4A6D-B79B-CAC6AA90228B}" type="datetimeFigureOut">
              <a:rPr lang="ru-RU" smtClean="0"/>
              <a:t>28.05.2015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5813" y="750888"/>
            <a:ext cx="5318125" cy="3760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74" tIns="44587" rIns="89174" bIns="445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6" y="4759876"/>
            <a:ext cx="5511453" cy="4509602"/>
          </a:xfrm>
          <a:prstGeom prst="rect">
            <a:avLst/>
          </a:prstGeom>
        </p:spPr>
        <p:txBody>
          <a:bodyPr vert="horz" lIns="89174" tIns="44587" rIns="89174" bIns="4458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18198"/>
            <a:ext cx="2984407" cy="500550"/>
          </a:xfrm>
          <a:prstGeom prst="rect">
            <a:avLst/>
          </a:prstGeom>
        </p:spPr>
        <p:txBody>
          <a:bodyPr vert="horz" lIns="89174" tIns="44587" rIns="89174" bIns="445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6" y="9518198"/>
            <a:ext cx="2984407" cy="500550"/>
          </a:xfrm>
          <a:prstGeom prst="rect">
            <a:avLst/>
          </a:prstGeom>
        </p:spPr>
        <p:txBody>
          <a:bodyPr vert="horz" lIns="89174" tIns="44587" rIns="89174" bIns="44587" rtlCol="0" anchor="b"/>
          <a:lstStyle>
            <a:lvl1pPr algn="r">
              <a:defRPr sz="1200"/>
            </a:lvl1pPr>
          </a:lstStyle>
          <a:p>
            <a:fld id="{CA476072-694E-4A31-A34E-919335CEF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A0C4-7F39-4A60-9975-ED5AB4C8482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2B457-B8DB-4730-ABCF-BF630827A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акиенко Ю.Д\Презентации\Для Въетнама Ильина\фон без надпис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4" y="-179809"/>
            <a:ext cx="10873928" cy="79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Макиенко Ю.Д\лого\Logo Insystem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78" y="1332359"/>
            <a:ext cx="226076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96495" y="5088969"/>
            <a:ext cx="5056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Контроллер МИРАДА</a:t>
            </a:r>
            <a:endParaRPr lang="ru-RU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1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00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6260" y="3996655"/>
            <a:ext cx="1753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Расположение </a:t>
            </a:r>
            <a:endParaRPr lang="ru-RU" sz="1200" dirty="0" smtClean="0">
              <a:solidFill>
                <a:srgbClr val="4BACC6">
                  <a:lumMod val="50000"/>
                </a:srgbClr>
              </a:solidFill>
            </a:endParaRPr>
          </a:p>
          <a:p>
            <a:pPr lvl="0"/>
            <a:r>
              <a:rPr lang="ru-RU" sz="1200" dirty="0" smtClean="0">
                <a:solidFill>
                  <a:srgbClr val="4BACC6">
                    <a:lumMod val="50000"/>
                  </a:srgbClr>
                </a:solidFill>
              </a:rPr>
              <a:t>контактов 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контроллера: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5464" y="1188343"/>
            <a:ext cx="79396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rgbClr val="4BACC6">
                    <a:lumMod val="50000"/>
                  </a:srgbClr>
                </a:solidFill>
              </a:rPr>
              <a:t>Контроллер имеет 11 входов, 5 из которых гальванически развязаны. Входы обладают различным функционалом:</a:t>
            </a:r>
            <a:endParaRPr lang="ru-RU" sz="1200" dirty="0">
              <a:solidFill>
                <a:srgbClr val="4BACC6">
                  <a:lumMod val="50000"/>
                </a:srgbClr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Счётные;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Датчики с цепью NAMUR;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Датчики тока;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Сухие контакты;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Шлейф датчика охранно-пожарной сигнализации (далее шлейф ОПС);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Датчик наличия 220VAC;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Мокрые контакты.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Назначение входов – подключение датчиков.</a:t>
            </a:r>
          </a:p>
          <a:p>
            <a:pPr lvl="0"/>
            <a:r>
              <a:rPr lang="ru-RU" sz="1200" b="1" dirty="0">
                <a:solidFill>
                  <a:srgbClr val="4BACC6">
                    <a:lumMod val="50000"/>
                  </a:srgbClr>
                </a:solidFill>
              </a:rPr>
              <a:t>Контроллер имеет 8 выходов, 4 из них гальванически развязаны. Выходы имеют различное назначение:</a:t>
            </a:r>
            <a:endParaRPr lang="ru-RU" sz="1200" dirty="0">
              <a:solidFill>
                <a:srgbClr val="4BACC6">
                  <a:lumMod val="50000"/>
                </a:srgbClr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Управление реле;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Питание датчиков;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Сухой выход.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Назначение выходов – подключение управляемых устройств и </a:t>
            </a:r>
            <a:r>
              <a:rPr lang="ru-RU" sz="1200" dirty="0" err="1">
                <a:solidFill>
                  <a:srgbClr val="4BACC6">
                    <a:lumMod val="50000"/>
                  </a:srgbClr>
                </a:solidFill>
              </a:rPr>
              <a:t>сигнализирование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.</a:t>
            </a:r>
          </a:p>
        </p:txBody>
      </p:sp>
      <p:pic>
        <p:nvPicPr>
          <p:cNvPr id="1026" name="Picture 2" descr="D:\Макиенко Ю.Д\Презентации\МИРАДА\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05" y="3865999"/>
            <a:ext cx="5454263" cy="34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5889" y="1032128"/>
            <a:ext cx="54032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Технические характеристики: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форм-фактор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– корпус на DIN рейку, габариты (мм):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87,5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x107x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59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номинальное питающее напряжение: 12-24 В (по запросу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24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В -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60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В);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номинальное потребление: 5 Вт;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34 нажимных контакта в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клеммной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колодке (2 контакта питания, 8 контактов двух последовательных интерфейсов, 24 контакта – назначение определяется опциональным модулем расширения);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-интерфейс, разъем RJ-45;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разъемы USB HOST, USB DEVICE;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разъем подключения внешней GSM-антенны;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слот SIM-карты;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слот для карты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Micro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-SD;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разъем для сервисного обслуживания;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 descr="D:\Макиенко Ю.Д\Сайт Инсистем\SEO тексты\мирада\Виды контроллеров\WEB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5" y="1218828"/>
            <a:ext cx="3228642" cy="27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Макиенко Ю.Д\Презентации\МИРАДА\корпус EGI EGX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" b="7796"/>
          <a:stretch/>
        </p:blipFill>
        <p:spPr bwMode="auto">
          <a:xfrm>
            <a:off x="1242244" y="4268522"/>
            <a:ext cx="6408712" cy="29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8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4098" name="Picture 2" descr="D:\Макиенко Ю.Д\Презентации\МИРАДА\DSC_0854 .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8940"/>
          <a:stretch/>
        </p:blipFill>
        <p:spPr bwMode="auto">
          <a:xfrm>
            <a:off x="1800664" y="1113173"/>
            <a:ext cx="6282339" cy="59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4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2244" y="1188343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Контроллер разработан в соответствии с принципом модульности и состоит из основного модуля и опционального модуля расширения.</a:t>
            </a:r>
          </a:p>
          <a:p>
            <a:pPr lvl="0"/>
            <a:endParaRPr lang="ru-RU" sz="12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lvl="0"/>
            <a:r>
              <a:rPr lang="ru-RU" sz="1200" b="1" dirty="0" smtClean="0">
                <a:solidFill>
                  <a:srgbClr val="4BACC6">
                    <a:lumMod val="50000"/>
                  </a:srgbClr>
                </a:solidFill>
              </a:rPr>
              <a:t>Основной </a:t>
            </a:r>
            <a:r>
              <a:rPr lang="ru-RU" sz="1200" b="1" dirty="0">
                <a:solidFill>
                  <a:srgbClr val="4BACC6">
                    <a:lumMod val="50000"/>
                  </a:srgbClr>
                </a:solidFill>
              </a:rPr>
              <a:t>модуль: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4BACC6">
                    <a:lumMod val="50000"/>
                  </a:srgbClr>
                </a:solidFill>
              </a:rPr>
              <a:t>обеспечивает 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связь с системой верхнего уровня по встроенным интерфейсам: </a:t>
            </a:r>
            <a:r>
              <a:rPr lang="ru-RU" sz="1200" dirty="0" err="1">
                <a:solidFill>
                  <a:srgbClr val="4BACC6">
                    <a:lumMod val="50000"/>
                  </a:srgbClr>
                </a:solidFill>
              </a:rPr>
              <a:t>Ethernet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 и/или GPRS;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позволяет осуществлять контроль и обмен информацией с внешним оборудованием пользователя посредством двух гальванически изолированных интерфейсов, каждый из которых обладает управляемым источником питания и может конфигурироваться как RS-232 или RS-485 (по запросу предоставляется возможность конфигурировать один из двух интерфейсов как RS-485 или CAN);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реализует доступ к встроенной файловой системе через интерфейс USB-</a:t>
            </a:r>
            <a:r>
              <a:rPr lang="ru-RU" sz="1200" dirty="0" err="1">
                <a:solidFill>
                  <a:srgbClr val="4BACC6">
                    <a:lumMod val="50000"/>
                  </a:srgbClr>
                </a:solidFill>
              </a:rPr>
              <a:t>Device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позволяет подключать разнообразные USB устройства благодаря встроенному интерфейсу USB-</a:t>
            </a:r>
            <a:r>
              <a:rPr lang="ru-RU" sz="1200" dirty="0" err="1">
                <a:solidFill>
                  <a:srgbClr val="4BACC6">
                    <a:lumMod val="50000"/>
                  </a:srgbClr>
                </a:solidFill>
              </a:rPr>
              <a:t>Host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обеспечивает возможность хранения настроек, журнала </a:t>
            </a:r>
            <a:r>
              <a:rPr lang="ru-RU" sz="1200" dirty="0" smtClean="0">
                <a:solidFill>
                  <a:srgbClr val="4BACC6">
                    <a:lumMod val="50000"/>
                  </a:srgbClr>
                </a:solidFill>
              </a:rPr>
              <a:t>работы 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контроллера на накопителе формата </a:t>
            </a:r>
            <a:r>
              <a:rPr lang="ru-RU" sz="1200" dirty="0" err="1">
                <a:solidFill>
                  <a:srgbClr val="4BACC6">
                    <a:lumMod val="50000"/>
                  </a:srgbClr>
                </a:solidFill>
              </a:rPr>
              <a:t>microSD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60217" y="3594915"/>
            <a:ext cx="4392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Контакты контроллера (только основной модуль):</a:t>
            </a:r>
          </a:p>
        </p:txBody>
      </p:sp>
      <p:pic>
        <p:nvPicPr>
          <p:cNvPr id="2050" name="Picture 2" descr="C:\Users\Orlov\Picture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804240"/>
            <a:ext cx="6696744" cy="35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Модули расширения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2" name="Picture 4" descr="C:\Users\Orlov\Pictures\DSC_08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1496442"/>
            <a:ext cx="3450190" cy="38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0276" y="5421367"/>
            <a:ext cx="3450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Модуль расширения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</a:rPr>
              <a:t>P21EGX1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59608" y="5436815"/>
            <a:ext cx="3450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Модуль расширения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</a:rPr>
              <a:t>P21EGX3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9" name="Picture 7" descr="C:\Users\Orlov\Pictures\DSC_08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99" y="1514080"/>
            <a:ext cx="3612701" cy="39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Модули расширения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3190" y="1143625"/>
            <a:ext cx="821796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Для расширения функционала, контроллер может оснащаться одним из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модулей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расширения: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P21X3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или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P21X1.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Каждый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из модулей гальванически изолирован от основного модуля, что повышает отказоустойчивость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контроллера.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Модуль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P21X3 предназначен для решения общих задач и обеспечивает следующий функционал: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8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универсальных входов для подключения датчиков, каждый из которых может быть сконфигурирован на предприятии-изготовителе для работы в одном из следующих режимов: «сухой контакт», вход для цепи «NAMUR», измерение тока, измерение напряжения;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2 счётных энергонезависимых (встроенная батарея) импульсных входа;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управляемый источник питания для внешних устройств (12В, 0.1 A);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интерфейс 1-wire для подключения цифровых датчиков температуры, считывания ключей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iButton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и других устройств;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4 управляемых выхода с нагрузочной способностью 200мА при напряжении 50В (твердотельные реле).</a:t>
            </a:r>
          </a:p>
          <a:p>
            <a:endParaRPr lang="ru-RU" sz="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Контакты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контроллера (установлен модуль расширения P21X3):</a:t>
            </a:r>
          </a:p>
        </p:txBody>
      </p:sp>
      <p:pic>
        <p:nvPicPr>
          <p:cNvPr id="3075" name="Picture 3" descr="C:\Users\Orlov\Pictures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0" y="3681389"/>
            <a:ext cx="7045409" cy="35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Модули расширения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4252" y="1260351"/>
            <a:ext cx="7509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Модуль P21X1 предназначен для решения задач интеграции оборудования с интерфейсом RS-232 и обеспечивает следующий функционал: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4 независимых интерфейса RS-232, каждый из которых обладает управляемым источником питания;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4 управляемых выхода с нагрузочной способностью 200мА при напряжении 50В (твердотельные реле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Контакты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контроллера (установлен модуль расширения P21X1):</a:t>
            </a:r>
          </a:p>
        </p:txBody>
      </p:sp>
      <p:pic>
        <p:nvPicPr>
          <p:cNvPr id="3074" name="Picture 2" descr="C:\Users\Orlov\Pictures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0" y="2556495"/>
            <a:ext cx="7128792" cy="35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1534" y="5652839"/>
            <a:ext cx="69395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светодиодный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индикатор наличия питания;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4 светодиодных индикаторов режимов работы контроллера;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-интерфейс, разъем RJ-45;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разъем подключения внешней GSM-антенны;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слот SIM-карты.</a:t>
            </a:r>
          </a:p>
        </p:txBody>
      </p:sp>
      <p:pic>
        <p:nvPicPr>
          <p:cNvPr id="10" name="Picture 7" descr="D:\Макиенко Ю.Д\Продукты\МИРАДА\фото контроллеры\Готово\1010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52" y="1260351"/>
            <a:ext cx="5760640" cy="16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Макиенко Ю.Д\Сайт Инсистем\SEO тексты\мирада\Виды контроллеров\99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56" y="2596270"/>
            <a:ext cx="3888432" cy="11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8268" y="4200192"/>
            <a:ext cx="756084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b="1" dirty="0">
                <a:solidFill>
                  <a:srgbClr val="4BACC6">
                    <a:lumMod val="50000"/>
                  </a:srgbClr>
                </a:solidFill>
              </a:rPr>
              <a:t>Технические характеристики:</a:t>
            </a:r>
          </a:p>
          <a:p>
            <a:pPr lvl="0"/>
            <a:endParaRPr lang="ru-RU" sz="1300" b="1" dirty="0">
              <a:solidFill>
                <a:srgbClr val="4BACC6">
                  <a:lumMod val="50000"/>
                </a:srgbClr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300" dirty="0">
                <a:solidFill>
                  <a:srgbClr val="4BACC6">
                    <a:lumMod val="50000"/>
                  </a:srgbClr>
                </a:solidFill>
              </a:rPr>
              <a:t>форм-фактор – 1U, 19” (</a:t>
            </a:r>
            <a:r>
              <a:rPr lang="ru-RU" sz="1300" dirty="0" err="1">
                <a:solidFill>
                  <a:srgbClr val="4BACC6">
                    <a:lumMod val="50000"/>
                  </a:srgbClr>
                </a:solidFill>
              </a:rPr>
              <a:t>rackmount</a:t>
            </a:r>
            <a:r>
              <a:rPr lang="ru-RU" sz="1300" dirty="0">
                <a:solidFill>
                  <a:srgbClr val="4BACC6">
                    <a:lumMod val="50000"/>
                  </a:srgbClr>
                </a:solidFill>
              </a:rPr>
              <a:t>), габариты (мм): 431x203x43;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300" dirty="0">
                <a:solidFill>
                  <a:srgbClr val="4BACC6">
                    <a:lumMod val="50000"/>
                  </a:srgbClr>
                </a:solidFill>
              </a:rPr>
              <a:t>номинальное питающее напряжение – ~220 В (по специальному заказу 12 В - 24 В), встроенный аккумулятор ёмкостью 2,2 А*ч для обеспечения бесперебойного питания;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300" dirty="0">
                <a:solidFill>
                  <a:srgbClr val="4BACC6">
                    <a:lumMod val="50000"/>
                  </a:srgbClr>
                </a:solidFill>
              </a:rPr>
              <a:t>номинальное потребление – 10 Вт;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300" dirty="0">
                <a:solidFill>
                  <a:srgbClr val="4BACC6">
                    <a:lumMod val="50000"/>
                  </a:srgbClr>
                </a:solidFill>
              </a:rPr>
              <a:t>дополнительный гальванически изолированный выход для питания внешних устройств (12В, 0,2 A);</a:t>
            </a:r>
          </a:p>
        </p:txBody>
      </p:sp>
    </p:spTree>
    <p:extLst>
      <p:ext uri="{BB962C8B-B14F-4D97-AF65-F5344CB8AC3E}">
        <p14:creationId xmlns:p14="http://schemas.microsoft.com/office/powerpoint/2010/main" val="3835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акиенко Ю.Д\Презентации\МИРАДА\P21EGI .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20054"/>
          <a:stretch/>
        </p:blipFill>
        <p:spPr bwMode="auto">
          <a:xfrm>
            <a:off x="1789237" y="1320797"/>
            <a:ext cx="7239065" cy="17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Презентации\МИРАДА\габарит egi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4" b="15904"/>
          <a:stretch/>
        </p:blipFill>
        <p:spPr bwMode="auto">
          <a:xfrm>
            <a:off x="2294923" y="3369146"/>
            <a:ext cx="6078949" cy="36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4252" y="1929527"/>
            <a:ext cx="6035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передней панели расположены разъёмы основного модуля P21EGI_D (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-интерфейс, разъем RJ-45, разъем подключения внешней GSM-антенны, слот SIM-карты):</a:t>
            </a:r>
          </a:p>
        </p:txBody>
      </p:sp>
      <p:pic>
        <p:nvPicPr>
          <p:cNvPr id="5124" name="Picture 4" descr="http://www.mirada-system.ru/images/controller-mirada/p21egi_d_isp02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78" y="1699950"/>
            <a:ext cx="2363171" cy="7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9806" y="2482868"/>
            <a:ext cx="37808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Также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на передней панели расположены светодиодные индикаторы, выходы контроллера, разъём для питания внешних устройств и опциональный разъём для питания контроллера от источника напряжения 12 В - 24 В:</a:t>
            </a:r>
          </a:p>
        </p:txBody>
      </p:sp>
      <p:pic>
        <p:nvPicPr>
          <p:cNvPr id="6146" name="Picture 2" descr="http://www.mirada-system.ru/images/controller-mirada/p21egi_d_isp02_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76" y="2420030"/>
            <a:ext cx="4387978" cy="11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6261" y="3500150"/>
            <a:ext cx="5346700" cy="3046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Расположение контактов выходов контроллера на передней панели:</a:t>
            </a:r>
          </a:p>
        </p:txBody>
      </p:sp>
      <p:pic>
        <p:nvPicPr>
          <p:cNvPr id="6148" name="Picture 4" descr="http://www.mirada-system.ru/images/controller-mirada/p21egi_d_isp02_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1" y="3734748"/>
            <a:ext cx="6552727" cy="8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86261" y="4611060"/>
            <a:ext cx="7632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Расположение контактов счётных входов,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iButton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, 1-Wire, последовательных интерфейсов на передней панели:</a:t>
            </a:r>
          </a:p>
        </p:txBody>
      </p:sp>
      <p:pic>
        <p:nvPicPr>
          <p:cNvPr id="6150" name="Picture 6" descr="http://www.mirada-system.ru/images/controller-mirada/p21egi_d_isp02_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1" y="4836050"/>
            <a:ext cx="6264695" cy="93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86260" y="5804406"/>
            <a:ext cx="835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В случае необходимости коммутации мощной нагрузки, предусмотрена возможность установки модуля P21_1U_Relay с четырьмя промежуточными реле (5 А, 250 В). Каждое реле обладает двумя контактными группами на переключение, контакты расположены на задней панели контроллера: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4251" y="972319"/>
            <a:ext cx="828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Контроллер P21EGI_D (ИСП.02) представляет собой контроллер P21EGI_D (ИСП.01) установленный в корпус 19” 1U вместе с системой питания, а также с опциональными дополнительными модулями. Таким образом, информация о контроллере P21EGI_D (ИСП.01) представленная в описании на него, справедлива и для P21EGI_D (ИСП.02). </a:t>
            </a:r>
          </a:p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Все разъёмы как контроллера P21EGI_D (ИСП.01), так и дополнительных модулей выведены на переднюю или заднюю панели.</a:t>
            </a:r>
          </a:p>
        </p:txBody>
      </p:sp>
      <p:pic>
        <p:nvPicPr>
          <p:cNvPr id="6152" name="Picture 8" descr="http://www.mirada-system.ru/images/controller-mirada/p21egi_d_isp02_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06" y="6414260"/>
            <a:ext cx="6301150" cy="8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2127193" y="2468817"/>
            <a:ext cx="2644728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216" tIns="82410" rIns="144216" bIns="82410"/>
          <a:lstStyle/>
          <a:p>
            <a:pPr defTabSz="1481285"/>
            <a:r>
              <a:rPr lang="ru-RU" sz="32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546767" y="525553"/>
            <a:ext cx="5464843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216" tIns="82410" rIns="144216" bIns="82410" anchor="b"/>
          <a:lstStyle/>
          <a:p>
            <a:pPr marL="550502" defTabSz="1481285"/>
            <a:r>
              <a:rPr lang="en-US" sz="3200" b="1" dirty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 Компании </a:t>
            </a:r>
            <a:r>
              <a:rPr lang="ru-RU" sz="3200" b="1" dirty="0" err="1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Инсистем</a:t>
            </a:r>
            <a:r>
              <a:rPr lang="en-US" sz="3200" b="1" dirty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27" name="Rectangle 18"/>
          <p:cNvSpPr>
            <a:spLocks/>
          </p:cNvSpPr>
          <p:nvPr/>
        </p:nvSpPr>
        <p:spPr bwMode="auto">
          <a:xfrm>
            <a:off x="6609841" y="4098200"/>
            <a:ext cx="2663502" cy="103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216" tIns="82410" rIns="144216" bIns="82410"/>
          <a:lstStyle/>
          <a:p>
            <a:pPr defTabSz="1481285"/>
            <a:r>
              <a:rPr lang="ru-RU" sz="1600" dirty="0">
                <a:cs typeface="Arial" pitchFamily="34" charset="0"/>
                <a:sym typeface="Arial" pitchFamily="34" charset="0"/>
              </a:rPr>
              <a:t>Компания </a:t>
            </a:r>
            <a:r>
              <a:rPr lang="ru-RU" sz="1600" dirty="0">
                <a:cs typeface="Arial" pitchFamily="34" charset="0"/>
                <a:sym typeface="Arial" pitchFamily="34" charset="0"/>
              </a:rPr>
              <a:t>ИНСИСТЕМ специализируется </a:t>
            </a:r>
            <a:r>
              <a:rPr lang="ru-RU" sz="1600" dirty="0">
                <a:cs typeface="Arial" pitchFamily="34" charset="0"/>
                <a:sym typeface="Arial" pitchFamily="34" charset="0"/>
              </a:rPr>
              <a:t>на внедрении комплексных решений </a:t>
            </a:r>
            <a:r>
              <a:rPr lang="ru-RU" sz="1600" dirty="0">
                <a:cs typeface="Arial" pitchFamily="34" charset="0"/>
                <a:sym typeface="Arial" pitchFamily="34" charset="0"/>
              </a:rPr>
              <a:t>в области</a:t>
            </a:r>
            <a:r>
              <a:rPr lang="en-US" sz="1600" dirty="0">
                <a:cs typeface="Arial" pitchFamily="34" charset="0"/>
                <a:sym typeface="Arial" pitchFamily="34" charset="0"/>
              </a:rPr>
              <a:t>:</a:t>
            </a:r>
            <a:r>
              <a:rPr lang="ru-RU" sz="1600" dirty="0">
                <a:cs typeface="Arial" pitchFamily="34" charset="0"/>
                <a:sym typeface="Arial" pitchFamily="34" charset="0"/>
              </a:rPr>
              <a:t> </a:t>
            </a:r>
            <a:endParaRPr lang="en-US" sz="1600" dirty="0">
              <a:cs typeface="Arial" pitchFamily="34" charset="0"/>
              <a:sym typeface="Arial" pitchFamily="34" charset="0"/>
            </a:endParaRPr>
          </a:p>
          <a:p>
            <a:pPr defTabSz="1481285"/>
            <a:endParaRPr lang="ru-RU" sz="1600" dirty="0">
              <a:cs typeface="Arial" pitchFamily="34" charset="0"/>
              <a:sym typeface="Arial" pitchFamily="34" charset="0"/>
            </a:endParaRPr>
          </a:p>
          <a:p>
            <a:pPr marL="195573" indent="-195573" defTabSz="1481285"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безопасности</a:t>
            </a:r>
            <a:endParaRPr lang="en-US" sz="1600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95573" indent="-195573" defTabSz="1481285"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автоматизации</a:t>
            </a:r>
            <a:endParaRPr lang="en-US" sz="1600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95573" indent="-195573" defTabSz="1481285">
              <a:buFont typeface="Arial" pitchFamily="34" charset="0"/>
              <a:buChar char="•"/>
            </a:pP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энергоэффективности</a:t>
            </a:r>
            <a:endParaRPr lang="en-US" sz="1600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95573" indent="-195573" defTabSz="1481285"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информатизации</a:t>
            </a:r>
            <a:endParaRPr lang="en-US" sz="1600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95573" indent="-195573" defTabSz="1481285"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мониторинга  </a:t>
            </a:r>
            <a:endParaRPr lang="en-US" sz="1600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95573" indent="-195573" defTabSz="1481285"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оповещения</a:t>
            </a:r>
            <a:endParaRPr lang="ru-RU" sz="1600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defTabSz="1481285"/>
            <a:endParaRPr lang="ru-RU" sz="1800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6099" y="4098201"/>
            <a:ext cx="5076904" cy="338314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just" defTabSz="1481285"/>
            <a:r>
              <a:rPr lang="ru-RU" sz="1500" u="sng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Сегодня ИНСИСТЕМ – это</a:t>
            </a:r>
            <a:r>
              <a:rPr lang="en-US" sz="1500" u="sng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:</a:t>
            </a:r>
            <a:endParaRPr lang="ru-RU" sz="1500" u="sng" dirty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algn="just" defTabSz="1481285"/>
            <a:endParaRPr lang="en-US" sz="1500" dirty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325955" indent="-325955" algn="just" defTabSz="1481285">
              <a:buFont typeface="Arial" pitchFamily="34" charset="0"/>
              <a:buChar char="•"/>
            </a:pPr>
            <a:r>
              <a:rPr lang="ru-RU" sz="1500" dirty="0">
                <a:latin typeface="+mj-lt"/>
                <a:cs typeface="Arial" pitchFamily="34" charset="0"/>
                <a:sym typeface="Arial" pitchFamily="34" charset="0"/>
              </a:rPr>
              <a:t>группа компаний, работающих на территории РФ и ближнего зарубежья.</a:t>
            </a:r>
          </a:p>
          <a:p>
            <a:pPr marL="325955" indent="-325955" algn="just" defTabSz="1481285">
              <a:buFont typeface="Arial" pitchFamily="34" charset="0"/>
              <a:buChar char="•"/>
            </a:pPr>
            <a:r>
              <a:rPr lang="ru-RU" sz="1500" dirty="0">
                <a:latin typeface="+mj-lt"/>
              </a:rPr>
              <a:t>производитель, специализирующийся на внедрении комплексных инфокоммуникационных и инженерных решений на основе собственных технологических разработок, а также решений лидеров мирового рынка.</a:t>
            </a:r>
          </a:p>
          <a:p>
            <a:endParaRPr lang="ru-RU" sz="1300" dirty="0">
              <a:latin typeface="+mj-lt"/>
            </a:endParaRPr>
          </a:p>
          <a:p>
            <a:r>
              <a:rPr lang="ru-RU" sz="1300" dirty="0">
                <a:latin typeface="+mj-lt"/>
              </a:rPr>
              <a:t>Система </a:t>
            </a:r>
            <a:r>
              <a:rPr lang="ru-RU" sz="1300" dirty="0">
                <a:latin typeface="+mj-lt"/>
              </a:rPr>
              <a:t>менеджмента качества компании сертифицирована на соответствие требованиям стандарта </a:t>
            </a:r>
            <a:endParaRPr lang="ru-RU" sz="1300" dirty="0">
              <a:latin typeface="+mj-lt"/>
            </a:endParaRPr>
          </a:p>
          <a:p>
            <a:r>
              <a:rPr lang="ru-RU" sz="1300" dirty="0">
                <a:latin typeface="+mj-lt"/>
              </a:rPr>
              <a:t>ГОСТ </a:t>
            </a:r>
            <a:r>
              <a:rPr lang="ru-RU" sz="1300" dirty="0">
                <a:latin typeface="+mj-lt"/>
              </a:rPr>
              <a:t>Р ИСО 9001 - 2008 (ISO 9001:2011</a:t>
            </a:r>
            <a:r>
              <a:rPr lang="ru-RU" sz="1300" dirty="0">
                <a:latin typeface="+mj-lt"/>
              </a:rPr>
              <a:t>).</a:t>
            </a:r>
            <a:endParaRPr lang="ru-RU" sz="1300" dirty="0">
              <a:latin typeface="+mj-lt"/>
            </a:endParaRPr>
          </a:p>
          <a:p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 defTabSz="1481285"/>
            <a:endParaRPr lang="ru-RU" sz="13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8883493" y="6479965"/>
            <a:ext cx="663128" cy="58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Макиенко Ю.Д\сувенирка\2015\Futura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" t="10841" r="1206" b="4899"/>
          <a:stretch/>
        </p:blipFill>
        <p:spPr bwMode="auto">
          <a:xfrm>
            <a:off x="1894116" y="1193254"/>
            <a:ext cx="6556203" cy="29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5986" y="3924647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Технические характеристики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форм-фактор – 1U, 19” (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rackmount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), габариты (мм): 431x203x43;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номинальное питающее напряжение – ~220 В (по специальному заказу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12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В -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24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 В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или 24 В - 60 В ),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встроенный аккумулятор ёмкостью 2,2 А*ч для обеспечения бесперебойного питания;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номинальное потребление – 15 Вт;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дополнительный гальванически изолированный выход для питания внешних устройств (12В, 0,2 A);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светодиодный индикатор наличия питания;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4 светодиодных индикаторов режимов работы контроллера;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-интерфейс, разъем RJ-45;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разъемы USB HOST, USB DEVICE;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разъем подключения внешней GSM-антенны;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слот SIM-карты;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слот для карты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Micro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-SD;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разъем для сервисного обслуживания.</a:t>
            </a:r>
          </a:p>
        </p:txBody>
      </p:sp>
      <p:pic>
        <p:nvPicPr>
          <p:cNvPr id="8" name="Picture 6" descr="D:\Макиенко Ю.Д\Продукты\МИРАДА\фото контроллеры\Готово\p21egs_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04" y="1477187"/>
            <a:ext cx="6399151" cy="137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Макиенко Ю.Д\Сайт Инсистем\SEO тексты\мирада\Виды контроллеров\99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04" y="2391927"/>
            <a:ext cx="4522350" cy="13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7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pic>
        <p:nvPicPr>
          <p:cNvPr id="6146" name="Picture 2" descr="D:\Макиенко Ю.Д\Презентации\МИРАДА\габарит EGX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4" b="13063"/>
          <a:stretch/>
        </p:blipFill>
        <p:spPr bwMode="auto">
          <a:xfrm>
            <a:off x="2106340" y="2928846"/>
            <a:ext cx="6480720" cy="40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акиенко Ю.Д\Презентации\МИРАДА\p21egs_D.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0" y="1270408"/>
            <a:ext cx="7645488" cy="16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P21EGX_D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4252" y="1929527"/>
            <a:ext cx="8271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На передней панели расположены разъёмы основного модуля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P21EGX_D (Ethernet-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интерфейс, разъем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RJ-45,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разъемы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USB HOST, USB DEVICE,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разъем подключения внешней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GSM-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антенны, слот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SIM-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карты, слот для карты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micro SD,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разъем для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сервисного обслуживания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):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49806" y="3721554"/>
            <a:ext cx="8101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Также на передней панели расположены светодиодные индикаторы, выходные контакты состояния системы питания, разъём для питания внешних устройств и опциональный разъём для питания контроллера от источника напряжения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12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В -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24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В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или 24 В - 60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В: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6260" y="5735880"/>
            <a:ext cx="7916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Расположение контактов двух последовательных интерфейсов основного модуля P21EGX_D на передней панели: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4251" y="972319"/>
            <a:ext cx="828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Контроллер P21EGX_D (ИСП.02) представляет собой контроллер P21EGX_D (ИСП.01) установленный в корпус 19” 1U вместе с системой питания, а также с опциональными дополнительными модулями. Таким образом, информация о контроллере P21EGX_D (ИСП.01) его основном модуле, модулях расширения P21X3 и P21X1 представленная в описании на него, справедлива и для P21EGX_D (ИСП.02). Все разъёмы как контроллера P21EGX_D (ИСП.01), так и дополнительных модулей выведены на переднюю или заднюю </a:t>
            </a:r>
            <a:r>
              <a:rPr lang="ru-RU" sz="1200" dirty="0" smtClean="0">
                <a:solidFill>
                  <a:srgbClr val="4BACC6">
                    <a:lumMod val="50000"/>
                  </a:srgbClr>
                </a:solidFill>
              </a:rPr>
              <a:t>панели.</a:t>
            </a:r>
            <a:endParaRPr lang="ru-RU" sz="1200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7170" name="Picture 2" descr="http://www.mirada-system.ru/images/controller-mirada/p21egx_d_isp02_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93" y="2575858"/>
            <a:ext cx="4787736" cy="10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irada-system.ru/images/controller-mirada/p21egx_d_isp02_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8" y="4356695"/>
            <a:ext cx="5388029" cy="13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irada-system.ru/images/controller-mirada/p21egx_d_isp02_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8" y="6107150"/>
            <a:ext cx="28098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73410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P21EGX_D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9806" y="2124447"/>
            <a:ext cx="8101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Расположение контактов модуля расширения P21X1 на передней панели: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4251" y="3235339"/>
            <a:ext cx="84249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Помимо модулей расширения P21X3 и P21X1, контроллер P21EGX_D (ИСП.02) может оснащаться дополнительными модулями P21X2E1 или P21X2E2.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Контакты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модулей расположены на передней панели, в блоке OPTIONAL. Каждый из модулей гальванически изолирован от основного модуля, что повышает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отказоустойчивость.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Модуль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P21X2E1 предназначен для решения общих задач и обеспечивает следующий функционал: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9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универсальных входов для подключения датчиков, каждый из которых может быть сконфигурирован на предприятии-изготовителе для работы в одном из следующих режимов: «сухой контакт», вход для цепи «NAMUR», измерение тока, измерение напряжения;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3 входа «сухой контакт» для подключения датчиков;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2 счётных энергонезависимых (встроенная батарея) импульсных входа;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интерфейс 1-wire для подключения цифровых датчиков температуры и других устройств;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управляемый источник питания для внешних устройств (12В, 0.1 A);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5 управляемых выходов с нагрузочной способностью 200мА при напряжении 50В (твердотельные реле).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Расположение контактов модуля расширения P21X2E1 на передней панели: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4251" y="972319"/>
            <a:ext cx="8281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Контакты модулей P21X3 и P21X1 расположены на передней панели, в блоке STANDARD.</a:t>
            </a:r>
          </a:p>
          <a:p>
            <a:pPr lvl="0"/>
            <a:r>
              <a:rPr lang="ru-RU" sz="1200" dirty="0" smtClean="0">
                <a:solidFill>
                  <a:srgbClr val="4BACC6">
                    <a:lumMod val="50000"/>
                  </a:srgbClr>
                </a:solidFill>
              </a:rPr>
              <a:t>Расположение 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контактов модуля расширения P21X3 на передней панели:</a:t>
            </a:r>
          </a:p>
        </p:txBody>
      </p:sp>
      <p:pic>
        <p:nvPicPr>
          <p:cNvPr id="9218" name="Picture 2" descr="http://www.mirada-system.ru/images/controller-mirada/p21egx_d_isp02_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0" y="1404367"/>
            <a:ext cx="6984777" cy="5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irada-system.ru/images/controller-mirada/p21egx_d_isp02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1" y="2412479"/>
            <a:ext cx="6984776" cy="7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mirada-system.ru/images/controller-mirada/p21egx_d_isp02_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65" y="6084887"/>
            <a:ext cx="7326303" cy="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73410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108223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P21EGX_D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1972" y="3926388"/>
            <a:ext cx="8101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В случае необходимости коммутации мощной нагрузки, предусмотрена возможность установки модуля P21_1U_Relay с четырьмя промежуточными реле (5 А, 250 В). Каждое реле обладает двумя контактными группами на переключение, контакты расположены на задней панели контроллера: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4252" y="1116335"/>
            <a:ext cx="8281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Модуль P21X2E2 предназначен для увеличения количества входов и обеспечивает следующий функционал:</a:t>
            </a:r>
          </a:p>
          <a:p>
            <a:pPr lvl="0"/>
            <a:endParaRPr lang="ru-RU" sz="1200" dirty="0">
              <a:solidFill>
                <a:srgbClr val="4BACC6">
                  <a:lumMod val="50000"/>
                </a:srgbClr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24 универсальных входа для подключения датчиков, каждый из которых может быть сконфигурирован на предприятии-изготовителе для работы в одном из следующих режимов: «сухой контакт», вход для цепи «NAMUR», измерение тока, измерение напряжения;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2 счётных энергонезависимых (встроенная батарея) импульсных входа;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интерфейс 1-wire для подключения цифровых датчиков температуры и других устройств.</a:t>
            </a:r>
          </a:p>
          <a:p>
            <a:pPr lvl="0"/>
            <a:endParaRPr lang="ru-RU" sz="1200" dirty="0" smtClean="0">
              <a:solidFill>
                <a:srgbClr val="4BACC6">
                  <a:lumMod val="50000"/>
                </a:srgbClr>
              </a:solidFill>
            </a:endParaRPr>
          </a:p>
          <a:p>
            <a:pPr lvl="0"/>
            <a:r>
              <a:rPr lang="ru-RU" sz="1200" dirty="0" smtClean="0">
                <a:solidFill>
                  <a:srgbClr val="4BACC6">
                    <a:lumMod val="50000"/>
                  </a:srgbClr>
                </a:solidFill>
              </a:rPr>
              <a:t>Расположение </a:t>
            </a:r>
            <a:r>
              <a:rPr lang="ru-RU" sz="1200" dirty="0">
                <a:solidFill>
                  <a:srgbClr val="4BACC6">
                    <a:lumMod val="50000"/>
                  </a:srgbClr>
                </a:solidFill>
              </a:rPr>
              <a:t>контактов модуля расширения P21X2E2 на передней панели:</a:t>
            </a:r>
          </a:p>
        </p:txBody>
      </p:sp>
      <p:pic>
        <p:nvPicPr>
          <p:cNvPr id="10242" name="Picture 2" descr="http://www.mirada-system.ru/images/controller-mirada/p21egx_d_isp02_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96" y="2916535"/>
            <a:ext cx="7623012" cy="8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mirada-system.ru/images/controller-mirada/p21egx_d_isp02_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52" y="4644727"/>
            <a:ext cx="7776864" cy="110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4252" y="5868863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Комплектация контроллера модулем расширения P21_1U_Relay возможна только при условии использования модуля P21X1 или P21X3, каждый из которых обеспечивает управление промежуточными реле посредством своих четырёх выходов. Поэтому при использовании модуля расширения P21_1U_Relay, 4 выхода предоставляемые модулем P21X1 или P21X3, на передней панели недоступны для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9058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666626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Видеорегистратор на базе контроллера МИРАДА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4252" y="2844527"/>
            <a:ext cx="7988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Видеорегистратор предназначен для отображения, записи, воспроизведения и резервного копирования полученного изображения с внешних видеокамер,  с возможностью удалённого доступа к своим функциям.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Многофункциональный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контроллер МИРАДА выполнен в форме 19” конструктива, что обеспечивает удобство монтажа в телекоммуникационных шкафах и стойках; собран в формате два в одном – контроллер и видеорегистратор в едином корпусе.</a:t>
            </a:r>
          </a:p>
          <a:p>
            <a:endParaRPr lang="ru-RU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D:\Макиенко Ю.Д\Презентации\МИРАДА\videoregistrator-mirad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576" y="1537670"/>
            <a:ext cx="6984776" cy="94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90770" y="4212679"/>
            <a:ext cx="79883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Функции контроллера МИРАДА</a:t>
            </a:r>
            <a:r>
              <a:rPr lang="ru-RU" sz="1600" b="1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удалённое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управление открытием/закрытием электромагнитного замка дверей (постановка/снятие с охраны) с помощью электронного ключа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iButton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touch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memory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контроль датчиков задымления, влажности, открытия дверей, вибрации, загазованности, радиации;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контроль качества электропитания и учёт  потреблённой электроэнергии;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контроль и обмен информацией с внешним оборудованием пользователя, через интерфейсы RS232/485 (опционально - CAN);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контроль питающего напряжения и заряда аккумуляторной батареи;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удалённое управление силовыми выходами;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работа со светосигнальными устройствами;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автоматический выбор канала связи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/GSM (GPRS);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полноценный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</a:rPr>
              <a:t>пентаплексный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 видеорегистратор DVR (или NVR)</a:t>
            </a:r>
          </a:p>
          <a:p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7" name="Picture 3" descr="D:\Макиенко Ю.Д\Презентации\МИРАДА\mirada-complektaciy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05" y="1127711"/>
            <a:ext cx="5004050" cy="200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9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666626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Видеорегистратор на базе контроллера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МИРАДА. Технические характеристики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2244" y="1548383"/>
            <a:ext cx="82719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форм-фактор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– 1U, 19” (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rackmount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), габариты (мм): 431x203x43;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номинальное питающее напряжение – 220 VAC,  обеспечение бесперебойного питания в 0,8 А*ч осуществляется внешним аккумулятором либо встроенным;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номинальное потребление – 23 Вт, максимальное – 33 Вт;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два независимых выхода для питания внешних устройств, обеспечивающих напряжение 12 В и выходной ток в 0,2 A;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восемь универсальных входов типа «сухой контакт»  для подключения датчиков (опционально – увеличение количества входов на 24), а также два энергонезависимых счётных импульсных входа;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два независимых переключаемых интерфейса RS232/RS485 и RS485/CAN для подключения внешних устройств (опционально –  расширение до пяти RS232)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интерфейс 1-wire для подключения цифровых датчиков температуры или считывания ключей i-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Button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(опционально – добавление двух интерфейсов);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управляемые выходы представлены четырьмя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твёрдотельными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реле с коммутируемой мощностью до 10 Вт на канал (200 мА 50 В). Опционально – выборочная замена электромагнитных реле до 5 А на канал, 220 VAC;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-интерфейс, разъём RJ-45;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разъёмы USB HOST, USB DEVICE;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разъём подключения внешней GSM-антенны;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слот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SIM-карты, слот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для карты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Micro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-SD;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разъём для сервисного обслуживания;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светодиодный индикатор питания;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четыре светодиодных индикатора режимов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кнопки управления видеорегистратором вынесены на лицевую панель;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подключение 4/8/16 видеокамер (количество и тип камер зависит от модификации);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пентаплексный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режим работы (одновременное выполнение следующих функций: отображение, запись, воспроизведение, резервное копирование и удаленный доступ);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формат сжатия видео – H.264,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аудиосжатия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– G.711;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поддержка HDD ёмкостью до 2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Tb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интерфейс составного видеосигнала с одновременной поддержкой разъёмов TV, VGA и HDMI (зависит от модификации).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8228" y="659068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Универсальный вход типа «сухой контакт» – настраиваемый на предприятии-изготовителе вход для работы в одном из следующих </a:t>
            </a:r>
            <a:r>
              <a:rPr lang="ru-RU" sz="1200" dirty="0" smtClean="0"/>
              <a:t>режимов: вход </a:t>
            </a:r>
            <a:r>
              <a:rPr lang="ru-RU" sz="1200" dirty="0"/>
              <a:t>типа «сухой </a:t>
            </a:r>
            <a:r>
              <a:rPr lang="ru-RU" sz="1200" dirty="0" smtClean="0"/>
              <a:t>контакт», вход </a:t>
            </a:r>
            <a:r>
              <a:rPr lang="ru-RU" sz="1200" dirty="0"/>
              <a:t>для цепи </a:t>
            </a:r>
            <a:r>
              <a:rPr lang="ru-RU" sz="1200" dirty="0" smtClean="0"/>
              <a:t>NAMUR, вход </a:t>
            </a:r>
            <a:r>
              <a:rPr lang="ru-RU" sz="1200" dirty="0"/>
              <a:t>для измерения </a:t>
            </a:r>
            <a:r>
              <a:rPr lang="ru-RU" sz="1200" dirty="0" smtClean="0"/>
              <a:t>тока, вход </a:t>
            </a:r>
            <a:r>
              <a:rPr lang="ru-RU" sz="1200" dirty="0"/>
              <a:t>для измерения напряжения.</a:t>
            </a:r>
          </a:p>
        </p:txBody>
      </p:sp>
    </p:spTree>
    <p:extLst>
      <p:ext uri="{BB962C8B-B14F-4D97-AF65-F5344CB8AC3E}">
        <p14:creationId xmlns:p14="http://schemas.microsoft.com/office/powerpoint/2010/main" val="3708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" y="-2944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8"/>
          <p:cNvSpPr>
            <a:spLocks/>
          </p:cNvSpPr>
          <p:nvPr/>
        </p:nvSpPr>
        <p:spPr bwMode="auto">
          <a:xfrm>
            <a:off x="727795" y="640420"/>
            <a:ext cx="8893741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/>
            <a:r>
              <a:rPr lang="en-US" sz="2700" b="1" dirty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7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Возможности системы удаленного мониторинга и </a:t>
            </a:r>
            <a:r>
              <a:rPr lang="ru-RU" sz="27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управления на базе контроллера МИРАДА</a:t>
            </a:r>
            <a:r>
              <a:rPr lang="en-US" sz="2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700" dirty="0">
              <a:solidFill>
                <a:schemeClr val="accent6"/>
              </a:solidFill>
            </a:endParaRPr>
          </a:p>
        </p:txBody>
      </p:sp>
      <p:pic>
        <p:nvPicPr>
          <p:cNvPr id="2053" name="Picture 5" descr="C:\Users\Makienko\Desktop\преза\tr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42" y="3752723"/>
            <a:ext cx="1190620" cy="9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12498"/>
          <a:stretch>
            <a:fillRect/>
          </a:stretch>
        </p:blipFill>
        <p:spPr bwMode="auto">
          <a:xfrm>
            <a:off x="3704807" y="4883020"/>
            <a:ext cx="968946" cy="91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Rectangle 10"/>
          <p:cNvSpPr>
            <a:spLocks/>
          </p:cNvSpPr>
          <p:nvPr/>
        </p:nvSpPr>
        <p:spPr bwMode="auto">
          <a:xfrm>
            <a:off x="4109555" y="2539431"/>
            <a:ext cx="6954680" cy="116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43461" tIns="43461" rIns="43461" bIns="43461"/>
          <a:lstStyle/>
          <a:p>
            <a:pPr marL="195573" indent="-195573">
              <a:spcBef>
                <a:spcPts val="329"/>
              </a:spcBef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контроль наличия питания</a:t>
            </a:r>
          </a:p>
          <a:p>
            <a:pPr marL="195573" indent="-195573">
              <a:spcBef>
                <a:spcPts val="329"/>
              </a:spcBef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управление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наружным освещением </a:t>
            </a:r>
            <a:endParaRPr lang="en-US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Lucida Grande" charset="0"/>
              <a:cs typeface="Arial" pitchFamily="34" charset="0"/>
              <a:sym typeface="Lucida Grande" charset="0"/>
            </a:endParaRPr>
          </a:p>
          <a:p>
            <a:pPr marL="195573" indent="-195573">
              <a:spcBef>
                <a:spcPts val="329"/>
              </a:spcBef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оповещение диспетчера при отклонении технологических параметров </a:t>
            </a:r>
          </a:p>
          <a:p>
            <a:pPr>
              <a:spcBef>
                <a:spcPts val="329"/>
              </a:spcBef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Lucida Grande" charset="0"/>
                <a:cs typeface="Arial" pitchFamily="34" charset="0"/>
                <a:sym typeface="Lucida Grande" charset="0"/>
              </a:rPr>
              <a:t>   электроснабжения от нормы</a:t>
            </a:r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2273249" y="2482448"/>
            <a:ext cx="6063724" cy="0"/>
          </a:xfrm>
          <a:prstGeom prst="line">
            <a:avLst/>
          </a:prstGeom>
          <a:noFill/>
          <a:ln w="12700" cap="flat">
            <a:solidFill>
              <a:srgbClr val="9BBB59"/>
            </a:solidFill>
            <a:prstDash val="sysDot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2694296" y="3673331"/>
            <a:ext cx="6063724" cy="0"/>
          </a:xfrm>
          <a:prstGeom prst="line">
            <a:avLst/>
          </a:prstGeom>
          <a:noFill/>
          <a:ln w="12700" cap="flat">
            <a:solidFill>
              <a:srgbClr val="9BBB59"/>
            </a:solidFill>
            <a:prstDash val="sysDot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3283761" y="4812730"/>
            <a:ext cx="6063724" cy="0"/>
          </a:xfrm>
          <a:prstGeom prst="line">
            <a:avLst/>
          </a:prstGeom>
          <a:noFill/>
          <a:ln w="12700" cap="flat">
            <a:solidFill>
              <a:srgbClr val="9BBB59"/>
            </a:solidFill>
            <a:prstDash val="sysDot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>
            <a:off x="3704808" y="5884309"/>
            <a:ext cx="5642677" cy="0"/>
          </a:xfrm>
          <a:prstGeom prst="line">
            <a:avLst/>
          </a:prstGeom>
          <a:noFill/>
          <a:ln w="12700" cap="flat">
            <a:solidFill>
              <a:srgbClr val="9BBB59"/>
            </a:solidFill>
            <a:prstDash val="sysDot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43" name="Group 23"/>
          <p:cNvGrpSpPr>
            <a:grpSpLocks/>
          </p:cNvGrpSpPr>
          <p:nvPr/>
        </p:nvGrpSpPr>
        <p:grpSpPr bwMode="auto">
          <a:xfrm rot="5400000" flipH="1">
            <a:off x="1597436" y="2436941"/>
            <a:ext cx="330194" cy="103640"/>
            <a:chOff x="0" y="0"/>
            <a:chExt cx="226" cy="62"/>
          </a:xfrm>
          <a:solidFill>
            <a:srgbClr val="B2B2B2"/>
          </a:solidFill>
        </p:grpSpPr>
        <p:sp>
          <p:nvSpPr>
            <p:cNvPr id="44" name="Oval 19"/>
            <p:cNvSpPr>
              <a:spLocks/>
            </p:cNvSpPr>
            <p:nvPr/>
          </p:nvSpPr>
          <p:spPr bwMode="auto">
            <a:xfrm>
              <a:off x="0" y="0"/>
              <a:ext cx="62" cy="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5" name="Oval 20"/>
            <p:cNvSpPr>
              <a:spLocks/>
            </p:cNvSpPr>
            <p:nvPr/>
          </p:nvSpPr>
          <p:spPr bwMode="auto">
            <a:xfrm>
              <a:off x="82" y="6"/>
              <a:ext cx="49" cy="4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6" name="Oval 21"/>
            <p:cNvSpPr>
              <a:spLocks/>
            </p:cNvSpPr>
            <p:nvPr/>
          </p:nvSpPr>
          <p:spPr bwMode="auto">
            <a:xfrm>
              <a:off x="151" y="13"/>
              <a:ext cx="34" cy="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" name="Oval 22"/>
            <p:cNvSpPr>
              <a:spLocks/>
            </p:cNvSpPr>
            <p:nvPr/>
          </p:nvSpPr>
          <p:spPr bwMode="auto">
            <a:xfrm>
              <a:off x="205" y="20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60" name="Group 40"/>
          <p:cNvGrpSpPr>
            <a:grpSpLocks/>
          </p:cNvGrpSpPr>
          <p:nvPr/>
        </p:nvGrpSpPr>
        <p:grpSpPr bwMode="auto">
          <a:xfrm rot="5400000" flipH="1">
            <a:off x="2128982" y="3914752"/>
            <a:ext cx="328739" cy="101994"/>
            <a:chOff x="0" y="0"/>
            <a:chExt cx="226" cy="62"/>
          </a:xfrm>
          <a:solidFill>
            <a:srgbClr val="B2B2B2"/>
          </a:solidFill>
        </p:grpSpPr>
        <p:sp>
          <p:nvSpPr>
            <p:cNvPr id="61" name="Oval 36"/>
            <p:cNvSpPr>
              <a:spLocks/>
            </p:cNvSpPr>
            <p:nvPr/>
          </p:nvSpPr>
          <p:spPr bwMode="auto">
            <a:xfrm>
              <a:off x="0" y="0"/>
              <a:ext cx="62" cy="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" name="Oval 37"/>
            <p:cNvSpPr>
              <a:spLocks/>
            </p:cNvSpPr>
            <p:nvPr/>
          </p:nvSpPr>
          <p:spPr bwMode="auto">
            <a:xfrm>
              <a:off x="82" y="6"/>
              <a:ext cx="49" cy="4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3" name="Oval 38"/>
            <p:cNvSpPr>
              <a:spLocks/>
            </p:cNvSpPr>
            <p:nvPr/>
          </p:nvSpPr>
          <p:spPr bwMode="auto">
            <a:xfrm>
              <a:off x="151" y="13"/>
              <a:ext cx="34" cy="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4" name="Oval 39"/>
            <p:cNvSpPr>
              <a:spLocks/>
            </p:cNvSpPr>
            <p:nvPr/>
          </p:nvSpPr>
          <p:spPr bwMode="auto">
            <a:xfrm>
              <a:off x="205" y="20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65" name="Group 45"/>
          <p:cNvGrpSpPr>
            <a:grpSpLocks/>
          </p:cNvGrpSpPr>
          <p:nvPr/>
        </p:nvGrpSpPr>
        <p:grpSpPr bwMode="auto">
          <a:xfrm rot="5400000" flipH="1">
            <a:off x="2716687" y="4917478"/>
            <a:ext cx="330193" cy="103639"/>
            <a:chOff x="0" y="0"/>
            <a:chExt cx="226" cy="62"/>
          </a:xfrm>
          <a:solidFill>
            <a:srgbClr val="B2B2B2"/>
          </a:solidFill>
        </p:grpSpPr>
        <p:sp>
          <p:nvSpPr>
            <p:cNvPr id="66" name="Oval 41"/>
            <p:cNvSpPr>
              <a:spLocks/>
            </p:cNvSpPr>
            <p:nvPr/>
          </p:nvSpPr>
          <p:spPr bwMode="auto">
            <a:xfrm>
              <a:off x="0" y="0"/>
              <a:ext cx="62" cy="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7" name="Oval 42"/>
            <p:cNvSpPr>
              <a:spLocks/>
            </p:cNvSpPr>
            <p:nvPr/>
          </p:nvSpPr>
          <p:spPr bwMode="auto">
            <a:xfrm>
              <a:off x="82" y="6"/>
              <a:ext cx="49" cy="4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8" name="Oval 43"/>
            <p:cNvSpPr>
              <a:spLocks/>
            </p:cNvSpPr>
            <p:nvPr/>
          </p:nvSpPr>
          <p:spPr bwMode="auto">
            <a:xfrm>
              <a:off x="151" y="13"/>
              <a:ext cx="34" cy="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9" name="Oval 44"/>
            <p:cNvSpPr>
              <a:spLocks/>
            </p:cNvSpPr>
            <p:nvPr/>
          </p:nvSpPr>
          <p:spPr bwMode="auto">
            <a:xfrm>
              <a:off x="205" y="20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70" name="Group 50"/>
          <p:cNvGrpSpPr>
            <a:grpSpLocks/>
          </p:cNvGrpSpPr>
          <p:nvPr/>
        </p:nvGrpSpPr>
        <p:grpSpPr bwMode="auto">
          <a:xfrm rot="5400000" flipH="1">
            <a:off x="3284633" y="6116985"/>
            <a:ext cx="328739" cy="101994"/>
            <a:chOff x="0" y="0"/>
            <a:chExt cx="226" cy="62"/>
          </a:xfrm>
          <a:solidFill>
            <a:srgbClr val="B2B2B2"/>
          </a:solidFill>
        </p:grpSpPr>
        <p:sp>
          <p:nvSpPr>
            <p:cNvPr id="71" name="Oval 46"/>
            <p:cNvSpPr>
              <a:spLocks/>
            </p:cNvSpPr>
            <p:nvPr/>
          </p:nvSpPr>
          <p:spPr bwMode="auto">
            <a:xfrm>
              <a:off x="0" y="0"/>
              <a:ext cx="62" cy="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2" name="Oval 47"/>
            <p:cNvSpPr>
              <a:spLocks/>
            </p:cNvSpPr>
            <p:nvPr/>
          </p:nvSpPr>
          <p:spPr bwMode="auto">
            <a:xfrm>
              <a:off x="82" y="6"/>
              <a:ext cx="49" cy="4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3" name="Oval 48"/>
            <p:cNvSpPr>
              <a:spLocks/>
            </p:cNvSpPr>
            <p:nvPr/>
          </p:nvSpPr>
          <p:spPr bwMode="auto">
            <a:xfrm>
              <a:off x="151" y="13"/>
              <a:ext cx="34" cy="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" name="Oval 49"/>
            <p:cNvSpPr>
              <a:spLocks/>
            </p:cNvSpPr>
            <p:nvPr/>
          </p:nvSpPr>
          <p:spPr bwMode="auto">
            <a:xfrm>
              <a:off x="205" y="20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95" name="AutoShape 24"/>
          <p:cNvSpPr>
            <a:spLocks/>
          </p:cNvSpPr>
          <p:nvPr/>
        </p:nvSpPr>
        <p:spPr bwMode="auto">
          <a:xfrm>
            <a:off x="1024326" y="1662200"/>
            <a:ext cx="1429220" cy="423287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Видеонаблюдение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AutoShape 24"/>
          <p:cNvSpPr>
            <a:spLocks/>
          </p:cNvSpPr>
          <p:nvPr/>
        </p:nvSpPr>
        <p:spPr bwMode="auto">
          <a:xfrm>
            <a:off x="1192745" y="2800018"/>
            <a:ext cx="1459256" cy="423287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Электроснабжение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24"/>
          <p:cNvSpPr>
            <a:spLocks/>
          </p:cNvSpPr>
          <p:nvPr/>
        </p:nvSpPr>
        <p:spPr bwMode="auto">
          <a:xfrm>
            <a:off x="1824983" y="4277733"/>
            <a:ext cx="1218028" cy="423287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Охрано-пожарная сигнализация</a:t>
            </a:r>
          </a:p>
        </p:txBody>
      </p:sp>
      <p:sp>
        <p:nvSpPr>
          <p:cNvPr id="98" name="AutoShape 24"/>
          <p:cNvSpPr>
            <a:spLocks/>
          </p:cNvSpPr>
          <p:nvPr/>
        </p:nvSpPr>
        <p:spPr bwMode="auto">
          <a:xfrm>
            <a:off x="2246030" y="5280555"/>
            <a:ext cx="1218028" cy="423287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Технологические параметры</a:t>
            </a:r>
          </a:p>
        </p:txBody>
      </p:sp>
      <p:sp>
        <p:nvSpPr>
          <p:cNvPr id="99" name="AutoShape 24"/>
          <p:cNvSpPr>
            <a:spLocks/>
          </p:cNvSpPr>
          <p:nvPr/>
        </p:nvSpPr>
        <p:spPr bwMode="auto">
          <a:xfrm>
            <a:off x="3033950" y="6479966"/>
            <a:ext cx="1218028" cy="423287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</a:t>
            </a:r>
          </a:p>
        </p:txBody>
      </p:sp>
      <p:sp>
        <p:nvSpPr>
          <p:cNvPr id="100" name="Rectangle 10"/>
          <p:cNvSpPr>
            <a:spLocks/>
          </p:cNvSpPr>
          <p:nvPr/>
        </p:nvSpPr>
        <p:spPr bwMode="auto">
          <a:xfrm>
            <a:off x="3704807" y="1557652"/>
            <a:ext cx="5242912" cy="52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43461" tIns="43461" rIns="43461" bIns="43461"/>
          <a:lstStyle/>
          <a:p>
            <a:pPr marL="195573" indent="-195573">
              <a:spcBef>
                <a:spcPts val="329"/>
              </a:spcBef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снятие с видеорегистраторов тревожных сигналов при заслоне камеры, потере видеосигнала</a:t>
            </a:r>
            <a:endParaRPr lang="en-US" sz="1100" dirty="0">
              <a:solidFill>
                <a:schemeClr val="accent5">
                  <a:lumMod val="50000"/>
                </a:schemeClr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6902" y="3862294"/>
            <a:ext cx="5562921" cy="78243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контроль доступа в режимные помещения</a:t>
            </a: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контроль удара/вскрытия терминалов</a:t>
            </a: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снятие тревожных сигналов с имеющихся охранных приборов</a:t>
            </a: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мониторинг состояния датчиков дыма, датчиков огня и др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3738" y="4958824"/>
            <a:ext cx="4737798" cy="613156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контроль температурного режима в местах, где это необходимо</a:t>
            </a: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управление системами микроклимата (отопление, вентиляция, кондиционирование)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3738" y="5915895"/>
            <a:ext cx="4737798" cy="1119816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снятие показаний с различных приборов учета</a:t>
            </a: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квитирование событий </a:t>
            </a: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ведение журнала всех событий</a:t>
            </a:r>
            <a:endParaRPr lang="en-US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95573" indent="-195573">
              <a:buFont typeface="Arial" pitchFamily="34" charset="0"/>
              <a:buChar char="•"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отчеты заданных форм о расходе ресурсов и событиях с возможностью автоматического формирования и отправки отчета на указанный </a:t>
            </a: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Makienko\Desktop\преза\видео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53" y="1578401"/>
            <a:ext cx="1149260" cy="86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kienko\Desktop\преза\Электроснабжение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95" y="2641233"/>
            <a:ext cx="1207063" cy="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2127192" y="2468819"/>
            <a:ext cx="2644727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/>
          <a:lstStyle/>
          <a:p>
            <a:pPr defTabSz="1413769"/>
            <a:r>
              <a:rPr lang="ru-RU" sz="30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678783" y="666626"/>
            <a:ext cx="9852493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/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Функциональные возможности 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программного </a:t>
            </a:r>
          </a:p>
          <a:p>
            <a:pPr marL="525410" defTabSz="1413769"/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обеспечения </a:t>
            </a:r>
            <a:r>
              <a:rPr lang="ru-RU" sz="28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МИРАДА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8468" y="1714944"/>
            <a:ext cx="5892744" cy="5594079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50000"/>
              </a:lnSpc>
            </a:pP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Возможность создания многоуровневого решения АРМ оператора, АРМ Руководителя</a:t>
            </a:r>
          </a:p>
          <a:p>
            <a:pPr marL="325955" lvl="0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Отображение объектов с использованием геоинформационной системы</a:t>
            </a: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Сбор и хранение  технологической информации с оконечных устройств</a:t>
            </a: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Управление устройствами</a:t>
            </a: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Формирование отчетов</a:t>
            </a: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Оповещение оператора и ответственных сотрудников о работе подключенных устройств</a:t>
            </a: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Выдача заранее подготовленных инструкций оператора по заданным сценариям в случае  возникновении чрезвычайной ситуации. 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pPr marL="325955" indent="-325955">
              <a:lnSpc>
                <a:spcPct val="150000"/>
              </a:lnSpc>
              <a:buFont typeface="Arial" pitchFamily="34" charset="0"/>
              <a:buChar char="•"/>
            </a:pPr>
            <a:endParaRPr lang="ru-RU" sz="1600" b="1" kern="50" dirty="0" smtClean="0">
              <a:solidFill>
                <a:srgbClr val="31849B"/>
              </a:solidFill>
              <a:ea typeface="SimSun"/>
              <a:cs typeface="Arial"/>
            </a:endParaRPr>
          </a:p>
        </p:txBody>
      </p:sp>
      <p:pic>
        <p:nvPicPr>
          <p:cNvPr id="9" name="Picture 8" descr="D:\Макиенко Ю.Д\Презентации\Для Въетнама Ильина\Ароганит Цукс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r="60451" b="13415"/>
          <a:stretch/>
        </p:blipFill>
        <p:spPr bwMode="auto">
          <a:xfrm>
            <a:off x="1771753" y="2928526"/>
            <a:ext cx="1176683" cy="7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Макиенко Ю.Д\Презентации\Для Въетнама Ильина\Ароганит Цукс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7" b="10404"/>
          <a:stretch/>
        </p:blipFill>
        <p:spPr bwMode="auto">
          <a:xfrm>
            <a:off x="1762551" y="3824574"/>
            <a:ext cx="1130028" cy="7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Макиенко Ю.Д\Презентации\Для Въетнама Ильина\Ароганит Цукс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3" r="41306"/>
          <a:stretch/>
        </p:blipFill>
        <p:spPr bwMode="auto">
          <a:xfrm>
            <a:off x="1762551" y="5547570"/>
            <a:ext cx="1178487" cy="8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Макиенко Ю.Д\Презентации\Для Въетнама Ильина\Ароганит Цукс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0" r="19611"/>
          <a:stretch/>
        </p:blipFill>
        <p:spPr bwMode="auto">
          <a:xfrm>
            <a:off x="1704833" y="4624516"/>
            <a:ext cx="1270118" cy="8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Макиенко Ю.Д\Презентации\Для Въетнама Ильина\Ароганит Цукс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0"/>
          <a:stretch/>
        </p:blipFill>
        <p:spPr bwMode="auto">
          <a:xfrm>
            <a:off x="1701338" y="6441731"/>
            <a:ext cx="1270118" cy="8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344924" y="2679775"/>
            <a:ext cx="0" cy="2138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357099" y="3603201"/>
            <a:ext cx="0" cy="2138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379569" y="4503341"/>
            <a:ext cx="0" cy="2138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399373" y="5389683"/>
            <a:ext cx="0" cy="2138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399373" y="6287309"/>
            <a:ext cx="0" cy="2138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683745" y="1715216"/>
            <a:ext cx="1389302" cy="964559"/>
            <a:chOff x="1683745" y="1715216"/>
            <a:chExt cx="1389302" cy="964559"/>
          </a:xfrm>
        </p:grpSpPr>
        <p:pic>
          <p:nvPicPr>
            <p:cNvPr id="4098" name="Picture 2" descr="D:\Макиенко Ю.Д\Презентации\Для Въетнама Ильина\аро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745" y="1715216"/>
              <a:ext cx="1389302" cy="964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D:\Макиенко Ю.Д\Продукты\МИРАДА\лого МИРАДА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0" t="36926" r="60902" b="40084"/>
            <a:stretch/>
          </p:blipFill>
          <p:spPr bwMode="auto">
            <a:xfrm>
              <a:off x="2012060" y="1853843"/>
              <a:ext cx="760958" cy="687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8"/>
          <p:cNvSpPr>
            <a:spLocks/>
          </p:cNvSpPr>
          <p:nvPr/>
        </p:nvSpPr>
        <p:spPr bwMode="auto">
          <a:xfrm>
            <a:off x="-2127193" y="2468817"/>
            <a:ext cx="2644728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216" tIns="82410" rIns="144216" bIns="82410"/>
          <a:lstStyle/>
          <a:p>
            <a:pPr defTabSz="1481285"/>
            <a:r>
              <a:rPr lang="ru-RU" sz="32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pic>
        <p:nvPicPr>
          <p:cNvPr id="17410" name="Picture 2" descr="D:\Макиенко Ю.Д\Презентации\Для Въетнама Ильина\фон коне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26" y="8621"/>
            <a:ext cx="10984344" cy="75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D:\Макиенко Ю.Д\лого\Logo Insystem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62" y="763730"/>
            <a:ext cx="2098367" cy="22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2127192" y="2468819"/>
            <a:ext cx="2644727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/>
          <a:lstStyle/>
          <a:p>
            <a:pPr defTabSz="1413769"/>
            <a:r>
              <a:rPr lang="ru-RU" sz="30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678372" y="612279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000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Возможности системы удаленного мониторинга</a:t>
            </a:r>
          </a:p>
          <a:p>
            <a:pPr marL="525410" defTabSz="1413769">
              <a:lnSpc>
                <a:spcPts val="3000"/>
              </a:lnSpc>
            </a:pPr>
            <a:r>
              <a:rPr lang="ru-RU" sz="32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 и телеуправления оконечными устройствами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1050108" y="2425640"/>
            <a:ext cx="25006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3500" dirty="0">
                <a:solidFill>
                  <a:schemeClr val="accent6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1</a:t>
            </a:r>
          </a:p>
        </p:txBody>
      </p:sp>
      <p:sp>
        <p:nvSpPr>
          <p:cNvPr id="19" name="Rectangle 13"/>
          <p:cNvSpPr>
            <a:spLocks/>
          </p:cNvSpPr>
          <p:nvPr/>
        </p:nvSpPr>
        <p:spPr bwMode="auto">
          <a:xfrm>
            <a:off x="1026220" y="5199510"/>
            <a:ext cx="250068" cy="5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3500" dirty="0">
                <a:solidFill>
                  <a:schemeClr val="accent6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68370" y="2191513"/>
            <a:ext cx="18845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Система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МИРАДА регистрирует показания приборов учета,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осуществляет мониторинг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состояния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объекта и управляет подключенными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системами и устройствами. Результаты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мониторинга 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предоставляются в виде отчетов.</a:t>
            </a:r>
          </a:p>
          <a:p>
            <a:endParaRPr lang="ru-RU" sz="13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Возможна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интеграция в систему управления заказчика посредством стандартизированных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протоколов.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436423" y="1692399"/>
            <a:ext cx="6149730" cy="4901485"/>
            <a:chOff x="3373434" y="1764407"/>
            <a:chExt cx="6149730" cy="4901485"/>
          </a:xfrm>
        </p:grpSpPr>
        <p:pic>
          <p:nvPicPr>
            <p:cNvPr id="1026" name="Picture 2" descr="C:\Users\Orlov\Desktop\6ae166467ea77930c4a10c3931f3a97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434" y="1764407"/>
              <a:ext cx="6149730" cy="490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498828" y="3420591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787767" y="1764407"/>
            <a:ext cx="3798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МИРАДА - это программно-аппаратное решение, представляющее собой систему диспетчеризации и телеметрии на основе собственных разработок - логических контроллеров серии «P» и SCADA-системы. 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На объектах телеуправление создается с целью эффективного использования систем жизнеобеспечения зданий и учета потребляемых энергоресурсов.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14545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2127192" y="2468819"/>
            <a:ext cx="2644727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/>
          <a:lstStyle/>
          <a:p>
            <a:pPr defTabSz="1413769"/>
            <a:r>
              <a:rPr lang="ru-RU" sz="30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678372" y="282202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Контроллер «</a:t>
            </a:r>
            <a:r>
              <a:rPr lang="ru-RU" sz="3200" b="1" dirty="0" err="1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Мирада</a:t>
            </a:r>
            <a:r>
              <a:rPr lang="ru-RU" sz="32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»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4252" y="5004767"/>
            <a:ext cx="7629656" cy="172115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контроллер встроены интерфейсы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– функция связи с сервером системы (локальная сеть, Интернет через шлюз);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RS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485/</a:t>
            </a: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RS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232 – функция связи с устройствами сбора данных и исполнительными устройствами;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Шина 1-</a:t>
            </a:r>
            <a:r>
              <a:rPr lang="en-US" sz="1500" dirty="0">
                <a:solidFill>
                  <a:schemeClr val="accent5">
                    <a:lumMod val="50000"/>
                  </a:schemeClr>
                </a:solidFill>
              </a:rPr>
              <a:t>wire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– функция связи с цифровыми температурными датчиками DS18S20 и ключами 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</a:rPr>
              <a:t>iButton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DS1990A.</a:t>
            </a: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5520578" y="1116335"/>
            <a:ext cx="1711431" cy="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5019"/>
              </a:lnSpc>
            </a:pPr>
            <a:r>
              <a:rPr lang="ru-RU" sz="2400" dirty="0" smtClean="0">
                <a:solidFill>
                  <a:schemeClr val="accent6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Назначение</a:t>
            </a:r>
            <a:endParaRPr lang="en-US" sz="2400" dirty="0">
              <a:solidFill>
                <a:schemeClr val="accent6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1377652" y="4428703"/>
            <a:ext cx="3843681" cy="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5019"/>
              </a:lnSpc>
            </a:pPr>
            <a:r>
              <a:rPr lang="ru-RU" sz="2400" dirty="0">
                <a:solidFill>
                  <a:schemeClr val="accent6"/>
                </a:solidFill>
                <a:latin typeface="Lucida Grande" charset="0"/>
                <a:ea typeface="Lucida Grande" charset="0"/>
                <a:cs typeface="Lucida Grande" charset="0"/>
              </a:rPr>
              <a:t>Интерфейсы контроллера </a:t>
            </a:r>
            <a:endParaRPr lang="en-US" sz="2400" dirty="0">
              <a:solidFill>
                <a:schemeClr val="accent6"/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90716" y="1692399"/>
            <a:ext cx="4013150" cy="355480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Контроллер предназначен для работы в составе системы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«МИРАДА - ИС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» компании ООО «НПО Инженерные Системы» (далее система). Контроллер является интерфейсом системы к </a:t>
            </a:r>
            <a:r>
              <a:rPr lang="ru-RU" sz="1500" i="1" dirty="0">
                <a:solidFill>
                  <a:schemeClr val="accent5">
                    <a:lumMod val="50000"/>
                  </a:schemeClr>
                </a:solidFill>
              </a:rPr>
              <a:t>устройствам сбора данных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500" i="1" dirty="0">
                <a:solidFill>
                  <a:schemeClr val="accent5">
                    <a:lumMod val="50000"/>
                  </a:schemeClr>
                </a:solidFill>
              </a:rPr>
              <a:t>датчикам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ru-RU" sz="1500" i="1" dirty="0">
                <a:solidFill>
                  <a:schemeClr val="accent5">
                    <a:lumMod val="50000"/>
                  </a:schemeClr>
                </a:solidFill>
              </a:rPr>
              <a:t>исполнительным устройствам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Контроллер также может выступать в роли самостоятельного устройства работающего согласно заданного алгоритма управления исполнительными устройствами в зависимости от времени/даты, данных поступающих от датчиков и устройств сбора данных.</a:t>
            </a:r>
          </a:p>
          <a:p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4" descr="D:\Макиенко Ю.Д\Сайт Инсистем\SEO тексты\мирада\Виды контроллеров\__WEB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0" y="1419449"/>
            <a:ext cx="3262642" cy="28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2127192" y="2468818"/>
            <a:ext cx="2644727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67" tIns="78668" rIns="137667" bIns="78668"/>
          <a:lstStyle/>
          <a:p>
            <a:pPr defTabSz="1414018"/>
            <a:r>
              <a:rPr lang="ru-RU" sz="30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678372" y="594618"/>
            <a:ext cx="9420856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67" tIns="78668" rIns="137667" bIns="78668" anchor="b"/>
          <a:lstStyle/>
          <a:p>
            <a:pPr marL="525503" defTabSz="1414018"/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Функциональные возможности контролера МИРАДА</a:t>
            </a:r>
            <a:r>
              <a:rPr lang="en-US" sz="32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28306" y="1980039"/>
            <a:ext cx="6831741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Управление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устройствами Заказчика на объекте.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ru-RU" sz="1800" b="1" kern="50" dirty="0" smtClean="0">
                <a:solidFill>
                  <a:srgbClr val="31849B"/>
                </a:solidFill>
                <a:ea typeface="SimSun"/>
                <a:cs typeface="Arial"/>
              </a:rPr>
              <a:t>Мониторинг систем</a:t>
            </a:r>
            <a:r>
              <a:rPr lang="en-US" sz="1800" b="1" kern="50" dirty="0" smtClean="0">
                <a:solidFill>
                  <a:srgbClr val="31849B"/>
                </a:solidFill>
                <a:ea typeface="SimSun"/>
                <a:cs typeface="Arial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видеонаблюдения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систем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контроля и управления доступом</a:t>
            </a:r>
          </a:p>
          <a:p>
            <a:pPr marL="285750" lvl="0" indent="-285750">
              <a:buFontTx/>
              <a:buChar char="-"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охранно-пожарных систем</a:t>
            </a:r>
          </a:p>
          <a:p>
            <a:pPr marL="285750" lvl="0" indent="-285750">
              <a:buFontTx/>
              <a:buChar char="-"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устройств учета потребления и утечки газа</a:t>
            </a:r>
          </a:p>
          <a:p>
            <a:pPr marL="285750" lvl="0" indent="-285750">
              <a:buFontTx/>
              <a:buChar char="-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к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онтроль наличия питания сети</a:t>
            </a:r>
          </a:p>
          <a:p>
            <a:pPr marL="285750" lvl="0" indent="-285750">
              <a:buFontTx/>
              <a:buChar char="-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к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</a:rPr>
              <a:t>онтроль температуры окружающей среды</a:t>
            </a:r>
          </a:p>
          <a:p>
            <a:pPr lvl="0"/>
            <a:endParaRPr lang="ru-RU" sz="1800" b="1" kern="50" dirty="0" smtClean="0">
              <a:solidFill>
                <a:srgbClr val="31849B"/>
              </a:solidFill>
              <a:ea typeface="SimSun"/>
              <a:cs typeface="Arial"/>
            </a:endParaRPr>
          </a:p>
          <a:p>
            <a:pPr lvl="0">
              <a:spcAft>
                <a:spcPts val="1000"/>
              </a:spcAft>
            </a:pPr>
            <a:r>
              <a:rPr lang="ru-RU" sz="1800" b="1" kern="50" dirty="0" smtClean="0">
                <a:solidFill>
                  <a:srgbClr val="31849B"/>
                </a:solidFill>
                <a:ea typeface="SimSun"/>
                <a:cs typeface="Arial"/>
              </a:rPr>
              <a:t>Интеграция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с имеющимся программным обеспечением Заказчика</a:t>
            </a:r>
          </a:p>
        </p:txBody>
      </p:sp>
      <p:pic>
        <p:nvPicPr>
          <p:cNvPr id="15" name="Picture 6" descr="D:\Макиенко Ю.Д\Презентации\Ароганит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93" y="1980039"/>
            <a:ext cx="382864" cy="3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Макиенко Ю.Д\Презентации\Ароганит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26" y="4572719"/>
            <a:ext cx="382865" cy="38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Макиенко Ю.Д\Презентации\Ароганит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92" y="2484095"/>
            <a:ext cx="382864" cy="3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2127192" y="2468819"/>
            <a:ext cx="2644727" cy="5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/>
          <a:lstStyle/>
          <a:p>
            <a:pPr defTabSz="1413769"/>
            <a:r>
              <a:rPr lang="ru-RU" sz="300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Устройства сбора данных 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4252" y="1260351"/>
            <a:ext cx="8244898" cy="193897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Контроллер имеет шину с интерфейсом RS485/RS232 программный функционал (протокол) которой настраивается на работу с одной или несколькими группами устройств сбора данных одновременно.</a:t>
            </a:r>
          </a:p>
          <a:p>
            <a:endParaRPr lang="ru-RU" sz="15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Контроллер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с версией ПО 1.9 имеет программную поддержку для устройств сбора данных:</a:t>
            </a:r>
          </a:p>
          <a:p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4252" y="6444927"/>
            <a:ext cx="8140795" cy="566989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Поддержка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других устройств осуществляется по мере их необходимости в системе. </a:t>
            </a:r>
            <a:endParaRPr lang="ru-RU" sz="15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производится путём обновления ПО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контроллера.</a:t>
            </a:r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2" descr="070920128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49" y="2772519"/>
            <a:ext cx="3780402" cy="283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4252" y="2556495"/>
            <a:ext cx="6048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Газоанализаторы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СТГ-3-И-Ex;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Детектор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гамма-излучения БДГ-02;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Счётчик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электроэнергии CE102 (R5, R8);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Преобразователь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измерительный ЦП9010;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Датчик влажно</a:t>
            </a:r>
            <a:r>
              <a:rPr lang="en-US" sz="1500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</a:rPr>
              <a:t>т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ДВТ-03.</a:t>
            </a:r>
            <a:r>
              <a:rPr lang="en-US" sz="1500" dirty="0" smtClean="0">
                <a:solidFill>
                  <a:schemeClr val="accent5">
                    <a:lumMod val="50000"/>
                  </a:schemeClr>
                </a:solidFill>
              </a:rPr>
              <a:t>RC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Счётчик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электроэнергии CE303 (ЦЭ6850М);</a:t>
            </a:r>
          </a:p>
          <a:p>
            <a:pPr marL="182563" indent="-182563"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sz="1500" dirty="0" err="1" smtClean="0">
                <a:solidFill>
                  <a:schemeClr val="accent5">
                    <a:lumMod val="50000"/>
                  </a:schemeClr>
                </a:solidFill>
              </a:rPr>
              <a:t>Тепловычислитель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MULTICAL 601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Газосигнализатор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ГСА-Д;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• Газосигнализаторы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ADT-53, ADT-63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en-US" sz="15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• Счетчики электрической энергии (с RS-485) Меркурий 230, Меркурий 203, 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</a:rPr>
              <a:t>Энергомера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СЕ301, 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</a:rPr>
              <a:t>Энергомера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СЕ303, 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</a:rPr>
              <a:t>Энергомера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</a:rPr>
              <a:t> СЕ304</a:t>
            </a:r>
            <a:endParaRPr lang="en-US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32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Виды контроллеров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2225" y="3370085"/>
            <a:ext cx="1846162" cy="33853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D:\Макиенко Ю.Д\Сайт Инсистем\SEO тексты\мирада\Виды контроллеров\__WEB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1" y="1357867"/>
            <a:ext cx="2363171" cy="206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акиенко Ю.Д\Продукты\МИРАДА\фото контроллеры\Готово\p21egs_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32" y="5508823"/>
            <a:ext cx="5913702" cy="12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акиенко Ю.Д\Продукты\МИРАДА\фото контроллеры\Готово\10100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41" y="3996655"/>
            <a:ext cx="571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Макиенко Ю.Д\Сайт Инсистем\SEO тексты\мирада\Виды контроллеров\WEB_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31" y="1294872"/>
            <a:ext cx="2476189" cy="20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606171" y="3370085"/>
            <a:ext cx="2116149" cy="33853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25860" y="5314301"/>
            <a:ext cx="1846162" cy="33853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11279" y="6638068"/>
            <a:ext cx="2171525" cy="33853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P21EG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Х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_D (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ИСП.02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D:\Макиенко Ю.Д\Сайт Инсистем\SEO тексты\мирада\Виды контроллеров\__WEB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35" y="1116335"/>
            <a:ext cx="2736304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акиенко Ю.Д\Презентации\МИРАДА\корпус EGI EGX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" b="7796"/>
          <a:stretch/>
        </p:blipFill>
        <p:spPr bwMode="auto">
          <a:xfrm>
            <a:off x="2322364" y="3882444"/>
            <a:ext cx="7288627" cy="33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4546" y="1188343"/>
            <a:ext cx="466821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Технические характеристики: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форм-фактор – корпус на DIN рейку, габариты (мм):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87,5x107x59;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номинальное питающее напряжение: 12-24 В;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номинальное потребление: 3 Вт;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-интерфейс, разъем RJ-45;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разъем подключения внешней GSM-антенны;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слот SIM-карты.</a:t>
            </a:r>
          </a:p>
          <a:p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В контроллер встроены интерфейсы: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 err="1">
                <a:solidFill>
                  <a:schemeClr val="accent5">
                    <a:lumMod val="50000"/>
                  </a:schemeClr>
                </a:solidFill>
              </a:rPr>
              <a:t>Ethernet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RS485/RS232;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1-</a:t>
            </a:r>
            <a:r>
              <a:rPr lang="en-US" sz="1300" dirty="0" smtClean="0">
                <a:solidFill>
                  <a:schemeClr val="accent5">
                    <a:lumMod val="50000"/>
                  </a:schemeClr>
                </a:solidFill>
              </a:rPr>
              <a:t>Wire;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GPRS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" y="-323825"/>
            <a:ext cx="10819308" cy="81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8"/>
          <a:stretch/>
        </p:blipFill>
        <p:spPr bwMode="auto">
          <a:xfrm>
            <a:off x="9019108" y="6732959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666180" y="234578"/>
            <a:ext cx="9336437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7643" tIns="78655" rIns="137643" bIns="78655" anchor="b"/>
          <a:lstStyle/>
          <a:p>
            <a:pPr marL="525410" defTabSz="1413769">
              <a:lnSpc>
                <a:spcPts val="3764"/>
              </a:lnSpc>
            </a:pP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P21EGI_D (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ИСП.01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37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37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D:\Макиенко Ю.Д\Презентации\МИРАДА\DSC_0853 .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8876" r="20345" b="8582"/>
          <a:stretch/>
        </p:blipFill>
        <p:spPr bwMode="auto">
          <a:xfrm>
            <a:off x="2012089" y="1044519"/>
            <a:ext cx="6574971" cy="619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</TotalTime>
  <Words>2422</Words>
  <Application>Microsoft Office PowerPoint</Application>
  <PresentationFormat>Произвольный</PresentationFormat>
  <Paragraphs>285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in[system]</dc:title>
  <dc:creator>pozhidaev</dc:creator>
  <cp:lastModifiedBy>Юлия Д. Макиенко</cp:lastModifiedBy>
  <cp:revision>235</cp:revision>
  <cp:lastPrinted>2013-07-18T14:13:26Z</cp:lastPrinted>
  <dcterms:created xsi:type="dcterms:W3CDTF">2012-08-17T12:05:17Z</dcterms:created>
  <dcterms:modified xsi:type="dcterms:W3CDTF">2015-05-28T15:18:01Z</dcterms:modified>
</cp:coreProperties>
</file>